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32B3280-4E73-41AE-B6FD-06CC4BB0E554}" v="3" dt="2026-04-08T23:33:11.1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1308"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FD576F-EC6F-4D14-B80A-29E112D5FD6B}" type="datetimeFigureOut">
              <a:rPr lang="en-US" smtClean="0"/>
              <a:t>4/8/2026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9836CF-623F-4C80-A690-ED8E0D39DA96}" type="slidenum">
              <a:rPr lang="en-US" smtClean="0"/>
              <a:t>‹#›</a:t>
            </a:fld>
            <a:endParaRPr lang="en-US"/>
          </a:p>
        </p:txBody>
      </p:sp>
    </p:spTree>
    <p:extLst>
      <p:ext uri="{BB962C8B-B14F-4D97-AF65-F5344CB8AC3E}">
        <p14:creationId xmlns:p14="http://schemas.microsoft.com/office/powerpoint/2010/main" val="273952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AA0DC-D0C5-17F1-ABDC-FCEFB6E0D9D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6C3381-999A-5260-D1D7-C7B4F2D61F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B8D5F6E-DD28-03C2-2EA9-86E9C677E9A1}"/>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5" name="Footer Placeholder 4">
            <a:extLst>
              <a:ext uri="{FF2B5EF4-FFF2-40B4-BE49-F238E27FC236}">
                <a16:creationId xmlns:a16="http://schemas.microsoft.com/office/drawing/2014/main" id="{E0A822EF-890A-72C2-DC53-2435186C04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8768F8-F5D8-D5CB-DB86-C743C7382311}"/>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6544301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5553C-C752-500A-0C50-26417F5999B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E0BC98-6A97-37CA-C07C-4B137C790A0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D7B105-6A5D-F854-582D-1015CDF221AC}"/>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5" name="Footer Placeholder 4">
            <a:extLst>
              <a:ext uri="{FF2B5EF4-FFF2-40B4-BE49-F238E27FC236}">
                <a16:creationId xmlns:a16="http://schemas.microsoft.com/office/drawing/2014/main" id="{42C8DC47-FCD4-4488-17BF-33F18AE208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3BC7FF-2420-2E00-304F-44B4DD4307DC}"/>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1380581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7CC40E-8E70-7239-8032-776B86DFF2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E696FB-2179-AABA-51EE-EFE0C213B95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3F45C3-BA7E-50A5-367C-A1B5303303BE}"/>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5" name="Footer Placeholder 4">
            <a:extLst>
              <a:ext uri="{FF2B5EF4-FFF2-40B4-BE49-F238E27FC236}">
                <a16:creationId xmlns:a16="http://schemas.microsoft.com/office/drawing/2014/main" id="{65D39E5F-2879-9B12-89BD-BB36CDACA5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6D7BAB-F73D-5D8B-BF77-75BB28A2404F}"/>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3574543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939FC-E090-6C9C-5E86-99B4E3EA883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C11D991-1743-0CB9-6179-C2CF2E712AB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DDBB8A-4936-52B6-9247-5250989EC2F7}"/>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5" name="Footer Placeholder 4">
            <a:extLst>
              <a:ext uri="{FF2B5EF4-FFF2-40B4-BE49-F238E27FC236}">
                <a16:creationId xmlns:a16="http://schemas.microsoft.com/office/drawing/2014/main" id="{F4DD72C9-A82E-C5C0-2B4E-0741DDE5F9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083B5A-0D63-6279-DD84-3574B0D74EDC}"/>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2800630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3ED6-83DB-F5AF-3385-D30FD48AC2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25712A-B9C1-692E-8E5A-0830B05ACE2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BA487E-8BEE-30C1-B6F2-E508C243C117}"/>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5" name="Footer Placeholder 4">
            <a:extLst>
              <a:ext uri="{FF2B5EF4-FFF2-40B4-BE49-F238E27FC236}">
                <a16:creationId xmlns:a16="http://schemas.microsoft.com/office/drawing/2014/main" id="{7FA3B56E-2BA1-3A25-27CC-70350C4036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6948-B701-E885-CFB8-8BD30EDC2BAE}"/>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3903891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5C0A1-CB6F-6F88-7134-E5F4CA01FC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900F08-2388-7328-F68E-14F37CF42B4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CF9B02-7264-AAF4-7F61-956D17E9825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0819C7E-CCD0-DAA1-B594-5C9CC98D7A52}"/>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6" name="Footer Placeholder 5">
            <a:extLst>
              <a:ext uri="{FF2B5EF4-FFF2-40B4-BE49-F238E27FC236}">
                <a16:creationId xmlns:a16="http://schemas.microsoft.com/office/drawing/2014/main" id="{4FA0B5D6-4657-9BF4-7FC3-D33770830D3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F55B73-988F-AE34-0673-872F74B194BB}"/>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14890583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EE3BE-66B0-B60B-07B7-DD4D0750AA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B384F19-61E3-0ECA-1F87-B137F9F6C5A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FBF4B-4CF9-6596-1EB6-7EA5C0EDE9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1CDE2F-4921-C2DD-D40E-DAE9A19C79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0C853AD-53A7-FF73-8C63-49E6827B7E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9E6F4C-CAA1-5F24-04F3-CBFBC75AD7B1}"/>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8" name="Footer Placeholder 7">
            <a:extLst>
              <a:ext uri="{FF2B5EF4-FFF2-40B4-BE49-F238E27FC236}">
                <a16:creationId xmlns:a16="http://schemas.microsoft.com/office/drawing/2014/main" id="{5136A747-24F4-D512-C591-C645DAE46B0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3E093B-6C9A-8065-AC4E-934D92B367D7}"/>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18129112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5E88F-C510-2458-EE89-3868B7CF64C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02B253-A74D-2571-0F31-5B5487520BE8}"/>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4" name="Footer Placeholder 3">
            <a:extLst>
              <a:ext uri="{FF2B5EF4-FFF2-40B4-BE49-F238E27FC236}">
                <a16:creationId xmlns:a16="http://schemas.microsoft.com/office/drawing/2014/main" id="{BD4D5645-78D3-4D2E-B928-E9FB0BC44A4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77A12D7-409B-000D-37F9-43E0F6BAD3E4}"/>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2603316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5FE45B-B2E7-E888-CE33-F295AFC933F2}"/>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3" name="Footer Placeholder 2">
            <a:extLst>
              <a:ext uri="{FF2B5EF4-FFF2-40B4-BE49-F238E27FC236}">
                <a16:creationId xmlns:a16="http://schemas.microsoft.com/office/drawing/2014/main" id="{A6509867-F079-4AAE-31C1-8EF8AA0457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B1F445-8E3F-8609-794D-F62D7E8B4AAE}"/>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468804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4A33C5-985E-67C5-C23E-6482C9BF79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430E8F0-FB75-47BC-09A4-957F72BE66D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223DA5C-5DE5-34D4-11C3-BDD6B2DC53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28E4B0-1C76-F7D2-A2D7-0FA4B123531C}"/>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6" name="Footer Placeholder 5">
            <a:extLst>
              <a:ext uri="{FF2B5EF4-FFF2-40B4-BE49-F238E27FC236}">
                <a16:creationId xmlns:a16="http://schemas.microsoft.com/office/drawing/2014/main" id="{BE648D1B-A06E-C70B-2533-71936ADE95D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DE44F5-DF1B-299A-16EA-229D6522C982}"/>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12818291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886A1-BDF2-A625-1A74-D382FD2387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3B9411-9979-F556-E378-955F5723CB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EDC872-E49C-909F-5D3E-792F2176B4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B01359-07ED-EE90-2FD3-EE3F0D9EF7D0}"/>
              </a:ext>
            </a:extLst>
          </p:cNvPr>
          <p:cNvSpPr>
            <a:spLocks noGrp="1"/>
          </p:cNvSpPr>
          <p:nvPr>
            <p:ph type="dt" sz="half" idx="10"/>
          </p:nvPr>
        </p:nvSpPr>
        <p:spPr/>
        <p:txBody>
          <a:bodyPr/>
          <a:lstStyle/>
          <a:p>
            <a:fld id="{59C6458A-DF8B-40DB-B8CE-414053672825}" type="datetimeFigureOut">
              <a:rPr lang="en-US" smtClean="0"/>
              <a:t>4/8/2026</a:t>
            </a:fld>
            <a:endParaRPr lang="en-US"/>
          </a:p>
        </p:txBody>
      </p:sp>
      <p:sp>
        <p:nvSpPr>
          <p:cNvPr id="6" name="Footer Placeholder 5">
            <a:extLst>
              <a:ext uri="{FF2B5EF4-FFF2-40B4-BE49-F238E27FC236}">
                <a16:creationId xmlns:a16="http://schemas.microsoft.com/office/drawing/2014/main" id="{A264F1D9-A956-F3BE-9D59-DCA96027A96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3F14CE9-9EC9-1549-EB3E-BDB4D15C39FD}"/>
              </a:ext>
            </a:extLst>
          </p:cNvPr>
          <p:cNvSpPr>
            <a:spLocks noGrp="1"/>
          </p:cNvSpPr>
          <p:nvPr>
            <p:ph type="sldNum" sz="quarter" idx="12"/>
          </p:nvPr>
        </p:nvSpPr>
        <p:spPr/>
        <p:txBody>
          <a:bodyPr/>
          <a:lstStyle/>
          <a:p>
            <a:fld id="{9C260ACF-B4FC-4968-A294-48998A284F33}" type="slidenum">
              <a:rPr lang="en-US" smtClean="0"/>
              <a:t>‹#›</a:t>
            </a:fld>
            <a:endParaRPr lang="en-US"/>
          </a:p>
        </p:txBody>
      </p:sp>
    </p:spTree>
    <p:extLst>
      <p:ext uri="{BB962C8B-B14F-4D97-AF65-F5344CB8AC3E}">
        <p14:creationId xmlns:p14="http://schemas.microsoft.com/office/powerpoint/2010/main" val="3383007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6D3E7C-765F-0AB3-A7AA-37FDC064098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4481DC2-C6A1-E079-50AC-27CEB3C6A1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F73E9D-6FE4-D106-47A6-526E99820E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9C6458A-DF8B-40DB-B8CE-414053672825}" type="datetimeFigureOut">
              <a:rPr lang="en-US" smtClean="0"/>
              <a:t>4/8/2026</a:t>
            </a:fld>
            <a:endParaRPr lang="en-US"/>
          </a:p>
        </p:txBody>
      </p:sp>
      <p:sp>
        <p:nvSpPr>
          <p:cNvPr id="5" name="Footer Placeholder 4">
            <a:extLst>
              <a:ext uri="{FF2B5EF4-FFF2-40B4-BE49-F238E27FC236}">
                <a16:creationId xmlns:a16="http://schemas.microsoft.com/office/drawing/2014/main" id="{47417DBC-1380-D05B-0CC3-60599E0B75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A568062-7AA5-E994-B050-7F947E85A2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C260ACF-B4FC-4968-A294-48998A284F33}" type="slidenum">
              <a:rPr lang="en-US" smtClean="0"/>
              <a:t>‹#›</a:t>
            </a:fld>
            <a:endParaRPr lang="en-US"/>
          </a:p>
        </p:txBody>
      </p:sp>
    </p:spTree>
    <p:extLst>
      <p:ext uri="{BB962C8B-B14F-4D97-AF65-F5344CB8AC3E}">
        <p14:creationId xmlns:p14="http://schemas.microsoft.com/office/powerpoint/2010/main" val="1879135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3C48B49-6135-48B6-AC0F-97E5D8D1F0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5EA2C4-7346-6A29-E622-F029E6F39035}"/>
              </a:ext>
            </a:extLst>
          </p:cNvPr>
          <p:cNvSpPr>
            <a:spLocks noGrp="1"/>
          </p:cNvSpPr>
          <p:nvPr>
            <p:ph type="ctrTitle"/>
          </p:nvPr>
        </p:nvSpPr>
        <p:spPr>
          <a:xfrm>
            <a:off x="1329766" y="1146412"/>
            <a:ext cx="9014348" cy="2402006"/>
          </a:xfrm>
        </p:spPr>
        <p:txBody>
          <a:bodyPr anchor="b">
            <a:normAutofit/>
          </a:bodyPr>
          <a:lstStyle/>
          <a:p>
            <a:pPr algn="l"/>
            <a:r>
              <a:rPr lang="en-US" sz="4800">
                <a:latin typeface="Aptos"/>
              </a:rPr>
              <a:t>Ethics &amp; Morality on AI (Machine Learning Models)</a:t>
            </a:r>
          </a:p>
          <a:p>
            <a:pPr algn="l"/>
            <a:endParaRPr lang="en-US" sz="4800"/>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8" y="4374554"/>
            <a:ext cx="12192007" cy="2483444"/>
          </a:xfrm>
          <a:prstGeom prst="rect">
            <a:avLst/>
          </a:prstGeom>
          <a:gradFill>
            <a:gsLst>
              <a:gs pos="0">
                <a:schemeClr val="accent1">
                  <a:lumMod val="75000"/>
                </a:schemeClr>
              </a:gs>
              <a:gs pos="100000">
                <a:srgbClr val="000000"/>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40655" y="4374554"/>
            <a:ext cx="4051344" cy="2483446"/>
          </a:xfrm>
          <a:prstGeom prst="rect">
            <a:avLst/>
          </a:prstGeom>
          <a:gradFill>
            <a:gsLst>
              <a:gs pos="4000">
                <a:schemeClr val="accent1">
                  <a:alpha val="21000"/>
                </a:schemeClr>
              </a:gs>
              <a:gs pos="83000">
                <a:schemeClr val="accent1">
                  <a:lumMod val="50000"/>
                  <a:alpha val="61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F256AC18-FB41-4977-8B0C-F5082335A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4379429"/>
            <a:ext cx="12191984" cy="1953928"/>
          </a:xfrm>
          <a:prstGeom prst="rect">
            <a:avLst/>
          </a:prstGeom>
          <a:gradFill>
            <a:gsLst>
              <a:gs pos="32000">
                <a:schemeClr val="accent1">
                  <a:lumMod val="50000"/>
                  <a:alpha val="0"/>
                </a:schemeClr>
              </a:gs>
              <a:gs pos="100000">
                <a:schemeClr val="accent1">
                  <a:alpha val="55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 y="4380927"/>
            <a:ext cx="12192000" cy="2019443"/>
          </a:xfrm>
          <a:prstGeom prst="rect">
            <a:avLst/>
          </a:prstGeom>
          <a:gradFill>
            <a:gsLst>
              <a:gs pos="32000">
                <a:schemeClr val="accent1">
                  <a:lumMod val="50000"/>
                  <a:alpha val="0"/>
                </a:schemeClr>
              </a:gs>
              <a:gs pos="100000">
                <a:srgbClr val="000000">
                  <a:alpha val="45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F8EE8D67-21ED-762D-6E7D-911127773E78}"/>
              </a:ext>
            </a:extLst>
          </p:cNvPr>
          <p:cNvSpPr>
            <a:spLocks noGrp="1"/>
          </p:cNvSpPr>
          <p:nvPr>
            <p:ph type="subTitle" idx="1"/>
          </p:nvPr>
        </p:nvSpPr>
        <p:spPr>
          <a:xfrm>
            <a:off x="1329765" y="4892722"/>
            <a:ext cx="6387155" cy="1078173"/>
          </a:xfrm>
        </p:spPr>
        <p:txBody>
          <a:bodyPr vert="horz" lIns="91440" tIns="45720" rIns="91440" bIns="45720" rtlCol="0" anchor="ctr">
            <a:normAutofit/>
          </a:bodyPr>
          <a:lstStyle/>
          <a:p>
            <a:pPr algn="l"/>
            <a:endParaRPr lang="en-US">
              <a:solidFill>
                <a:srgbClr val="FFFFFF"/>
              </a:solidFill>
            </a:endParaRPr>
          </a:p>
        </p:txBody>
      </p:sp>
    </p:spTree>
    <p:extLst>
      <p:ext uri="{BB962C8B-B14F-4D97-AF65-F5344CB8AC3E}">
        <p14:creationId xmlns:p14="http://schemas.microsoft.com/office/powerpoint/2010/main" val="1028226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5EFC85A-7891-5D19-C811-D847BCB25AEC}"/>
              </a:ext>
            </a:extLst>
          </p:cNvPr>
          <p:cNvSpPr>
            <a:spLocks noGrp="1"/>
          </p:cNvSpPr>
          <p:nvPr>
            <p:ph type="title"/>
          </p:nvPr>
        </p:nvSpPr>
        <p:spPr>
          <a:xfrm>
            <a:off x="1136397" y="502020"/>
            <a:ext cx="5323715" cy="1642970"/>
          </a:xfrm>
        </p:spPr>
        <p:txBody>
          <a:bodyPr anchor="b">
            <a:normAutofit/>
          </a:bodyPr>
          <a:lstStyle/>
          <a:p>
            <a:r>
              <a:rPr lang="en-US" sz="4000"/>
              <a:t>Introduction</a:t>
            </a:r>
          </a:p>
        </p:txBody>
      </p:sp>
      <p:sp>
        <p:nvSpPr>
          <p:cNvPr id="3" name="Content Placeholder 2">
            <a:extLst>
              <a:ext uri="{FF2B5EF4-FFF2-40B4-BE49-F238E27FC236}">
                <a16:creationId xmlns:a16="http://schemas.microsoft.com/office/drawing/2014/main" id="{8C65E2C9-DF3E-37CE-6FD1-08E77213EE99}"/>
              </a:ext>
            </a:extLst>
          </p:cNvPr>
          <p:cNvSpPr>
            <a:spLocks noGrp="1"/>
          </p:cNvSpPr>
          <p:nvPr>
            <p:ph idx="1"/>
          </p:nvPr>
        </p:nvSpPr>
        <p:spPr>
          <a:xfrm>
            <a:off x="1144923" y="2405894"/>
            <a:ext cx="5315189" cy="3535083"/>
          </a:xfrm>
        </p:spPr>
        <p:txBody>
          <a:bodyPr vert="horz" lIns="91440" tIns="45720" rIns="91440" bIns="45720" rtlCol="0" anchor="t">
            <a:normAutofit/>
          </a:bodyPr>
          <a:lstStyle/>
          <a:p>
            <a:r>
              <a:rPr lang="en-US" sz="2000">
                <a:ea typeface="+mn-lt"/>
                <a:cs typeface="+mn-lt"/>
              </a:rPr>
              <a:t>Jeff Behrends is an ethicist whose work spans metaethics, practical reasons, and the ethics of computing and AI. He earned his PhD from the University of Wisconsin–Madison, taught at Illinois State University, and joined Harvard in 2016. He has published widely across ethical theory and applied philosophy and previously led major ethics-and-technology programs at the Safra Center and Embedded </a:t>
            </a:r>
            <a:r>
              <a:rPr lang="en-US" sz="2000" err="1">
                <a:ea typeface="+mn-lt"/>
                <a:cs typeface="+mn-lt"/>
              </a:rPr>
              <a:t>EthiCS</a:t>
            </a:r>
            <a:r>
              <a:rPr lang="en-US" sz="2000">
                <a:ea typeface="+mn-lt"/>
                <a:cs typeface="+mn-lt"/>
              </a:rPr>
              <a:t>.</a:t>
            </a:r>
            <a:endParaRPr lang="en-US" sz="2000"/>
          </a:p>
        </p:txBody>
      </p:sp>
      <p:sp>
        <p:nvSpPr>
          <p:cNvPr id="1033" name="Rectangle 1032">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5" name="Rectangle 1034">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9" name="Rectangle 1038">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a:extLst>
              <a:ext uri="{FF2B5EF4-FFF2-40B4-BE49-F238E27FC236}">
                <a16:creationId xmlns:a16="http://schemas.microsoft.com/office/drawing/2014/main" id="{A3EAC499-550F-3805-8575-3E75E8ADED4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075967" y="1359681"/>
            <a:ext cx="4170530" cy="41705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226344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B450C4-CD6D-BBC4-E8D3-EB8077F53DBA}"/>
              </a:ext>
            </a:extLst>
          </p:cNvPr>
          <p:cNvSpPr>
            <a:spLocks noGrp="1"/>
          </p:cNvSpPr>
          <p:nvPr>
            <p:ph type="title"/>
          </p:nvPr>
        </p:nvSpPr>
        <p:spPr>
          <a:xfrm>
            <a:off x="1371599" y="294538"/>
            <a:ext cx="9895951" cy="1033669"/>
          </a:xfrm>
        </p:spPr>
        <p:txBody>
          <a:bodyPr vert="horz" lIns="91440" tIns="45720" rIns="91440" bIns="45720" rtlCol="0">
            <a:normAutofit/>
          </a:bodyPr>
          <a:lstStyle/>
          <a:p>
            <a:r>
              <a:rPr lang="en-US" sz="4000" kern="1200">
                <a:solidFill>
                  <a:srgbClr val="FFFFFF"/>
                </a:solidFill>
                <a:latin typeface="+mj-lt"/>
                <a:ea typeface="+mj-ea"/>
                <a:cs typeface="+mj-cs"/>
              </a:rPr>
              <a:t>Question 1</a:t>
            </a:r>
          </a:p>
        </p:txBody>
      </p:sp>
      <p:sp>
        <p:nvSpPr>
          <p:cNvPr id="3" name="Content Placeholder 2">
            <a:extLst>
              <a:ext uri="{FF2B5EF4-FFF2-40B4-BE49-F238E27FC236}">
                <a16:creationId xmlns:a16="http://schemas.microsoft.com/office/drawing/2014/main" id="{CED806EE-44D3-1D13-43B7-05B6B8B7211E}"/>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indent="0">
              <a:buNone/>
            </a:pPr>
            <a:r>
              <a:rPr lang="en-US" sz="2000" kern="1200">
                <a:latin typeface="+mn-lt"/>
                <a:ea typeface="+mn-ea"/>
                <a:cs typeface="+mn-cs"/>
              </a:rPr>
              <a:t>How would you define ethics? Are ethics even real? (realism vs anti realism) </a:t>
            </a:r>
          </a:p>
        </p:txBody>
      </p:sp>
    </p:spTree>
    <p:extLst>
      <p:ext uri="{BB962C8B-B14F-4D97-AF65-F5344CB8AC3E}">
        <p14:creationId xmlns:p14="http://schemas.microsoft.com/office/powerpoint/2010/main" val="3358390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7070B4-A25E-ED1C-77A7-F9B1B3B8759A}"/>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Question 2</a:t>
            </a:r>
          </a:p>
        </p:txBody>
      </p:sp>
      <p:sp>
        <p:nvSpPr>
          <p:cNvPr id="3" name="Content Placeholder 2">
            <a:extLst>
              <a:ext uri="{FF2B5EF4-FFF2-40B4-BE49-F238E27FC236}">
                <a16:creationId xmlns:a16="http://schemas.microsoft.com/office/drawing/2014/main" id="{40419A6D-8B55-C1A1-0582-FBF8E0F3A7DB}"/>
              </a:ext>
            </a:extLst>
          </p:cNvPr>
          <p:cNvSpPr>
            <a:spLocks noGrp="1"/>
          </p:cNvSpPr>
          <p:nvPr>
            <p:ph idx="1"/>
          </p:nvPr>
        </p:nvSpPr>
        <p:spPr>
          <a:xfrm>
            <a:off x="1371599" y="2318197"/>
            <a:ext cx="9724031" cy="3683358"/>
          </a:xfrm>
        </p:spPr>
        <p:txBody>
          <a:bodyPr vert="horz" lIns="91440" tIns="45720" rIns="91440" bIns="45720" rtlCol="0" anchor="ctr">
            <a:normAutofit/>
          </a:bodyPr>
          <a:lstStyle/>
          <a:p>
            <a:r>
              <a:rPr lang="en-US" sz="2000">
                <a:ea typeface="+mn-lt"/>
                <a:cs typeface="+mn-lt"/>
              </a:rPr>
              <a:t>If "due consideration" is a moral duty, could there ever be a case when using a black-box AI actually shows more consideration, say, by reducing human bias or emotion, or is opacity always disrespectful, no matter the outcome?</a:t>
            </a:r>
            <a:endParaRPr lang="en-US" sz="2000"/>
          </a:p>
        </p:txBody>
      </p:sp>
    </p:spTree>
    <p:extLst>
      <p:ext uri="{BB962C8B-B14F-4D97-AF65-F5344CB8AC3E}">
        <p14:creationId xmlns:p14="http://schemas.microsoft.com/office/powerpoint/2010/main" val="23212574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0D631C-5F84-545F-37AF-07838AD2A9D7}"/>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Question 3</a:t>
            </a:r>
          </a:p>
        </p:txBody>
      </p:sp>
      <p:sp>
        <p:nvSpPr>
          <p:cNvPr id="3" name="Content Placeholder 2">
            <a:extLst>
              <a:ext uri="{FF2B5EF4-FFF2-40B4-BE49-F238E27FC236}">
                <a16:creationId xmlns:a16="http://schemas.microsoft.com/office/drawing/2014/main" id="{7F4594B7-260B-F935-5B23-C7E26D16E93F}"/>
              </a:ext>
            </a:extLst>
          </p:cNvPr>
          <p:cNvSpPr>
            <a:spLocks noGrp="1"/>
          </p:cNvSpPr>
          <p:nvPr>
            <p:ph idx="1"/>
          </p:nvPr>
        </p:nvSpPr>
        <p:spPr>
          <a:xfrm>
            <a:off x="1371599" y="2318197"/>
            <a:ext cx="9724031" cy="3683358"/>
          </a:xfrm>
        </p:spPr>
        <p:txBody>
          <a:bodyPr vert="horz" lIns="91440" tIns="45720" rIns="91440" bIns="45720" rtlCol="0" anchor="ctr">
            <a:normAutofit/>
          </a:bodyPr>
          <a:lstStyle/>
          <a:p>
            <a:r>
              <a:rPr lang="en-US" sz="2000">
                <a:ea typeface="+mn-lt"/>
                <a:cs typeface="+mn-lt"/>
              </a:rPr>
              <a:t>Is there a definitive distinction between ethics for humans and ethics for AI? </a:t>
            </a:r>
            <a:endParaRPr lang="en-US" sz="2000"/>
          </a:p>
        </p:txBody>
      </p:sp>
    </p:spTree>
    <p:extLst>
      <p:ext uri="{BB962C8B-B14F-4D97-AF65-F5344CB8AC3E}">
        <p14:creationId xmlns:p14="http://schemas.microsoft.com/office/powerpoint/2010/main" val="1896335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DD13D6D-390F-A148-8BC5-CC467EF4791D}"/>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Question 4 </a:t>
            </a:r>
          </a:p>
        </p:txBody>
      </p:sp>
      <p:sp>
        <p:nvSpPr>
          <p:cNvPr id="3" name="Content Placeholder 2">
            <a:extLst>
              <a:ext uri="{FF2B5EF4-FFF2-40B4-BE49-F238E27FC236}">
                <a16:creationId xmlns:a16="http://schemas.microsoft.com/office/drawing/2014/main" id="{DA6DA0E3-473B-52A1-8850-7DC2184843B5}"/>
              </a:ext>
            </a:extLst>
          </p:cNvPr>
          <p:cNvSpPr>
            <a:spLocks noGrp="1"/>
          </p:cNvSpPr>
          <p:nvPr>
            <p:ph idx="1"/>
          </p:nvPr>
        </p:nvSpPr>
        <p:spPr>
          <a:xfrm>
            <a:off x="1371599" y="2318197"/>
            <a:ext cx="9724031" cy="3683358"/>
          </a:xfrm>
        </p:spPr>
        <p:txBody>
          <a:bodyPr vert="horz" lIns="91440" tIns="45720" rIns="91440" bIns="45720" rtlCol="0" anchor="ctr">
            <a:normAutofit/>
          </a:bodyPr>
          <a:lstStyle/>
          <a:p>
            <a:r>
              <a:rPr lang="en-US" sz="2000">
                <a:ea typeface="+mn-lt"/>
                <a:cs typeface="+mn-lt"/>
              </a:rPr>
              <a:t>Would making an AI system with ethical reflections kept in mind from the start be better than an AI with ethical reflections added at the end? What if other areas of the AI had to be diminished for the sake of keeping AI ethical?</a:t>
            </a:r>
            <a:endParaRPr lang="en-US" sz="2000"/>
          </a:p>
        </p:txBody>
      </p:sp>
    </p:spTree>
    <p:extLst>
      <p:ext uri="{BB962C8B-B14F-4D97-AF65-F5344CB8AC3E}">
        <p14:creationId xmlns:p14="http://schemas.microsoft.com/office/powerpoint/2010/main" val="378451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Freeform: Shape 41">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47C2870B-7CB6-B00A-6997-00DD2C3975C5}"/>
              </a:ext>
            </a:extLst>
          </p:cNvPr>
          <p:cNvSpPr>
            <a:spLocks noGrp="1"/>
          </p:cNvSpPr>
          <p:nvPr>
            <p:ph type="title"/>
          </p:nvPr>
        </p:nvSpPr>
        <p:spPr>
          <a:xfrm>
            <a:off x="1314824" y="735106"/>
            <a:ext cx="10053763" cy="2928470"/>
          </a:xfrm>
        </p:spPr>
        <p:txBody>
          <a:bodyPr vert="horz" lIns="91440" tIns="45720" rIns="91440" bIns="45720" rtlCol="0" anchor="b">
            <a:normAutofit/>
          </a:bodyPr>
          <a:lstStyle/>
          <a:p>
            <a:r>
              <a:rPr lang="en-US" sz="4800" kern="1200">
                <a:solidFill>
                  <a:srgbClr val="FFFFFF"/>
                </a:solidFill>
                <a:latin typeface="+mj-lt"/>
                <a:ea typeface="+mj-ea"/>
                <a:cs typeface="+mj-cs"/>
              </a:rPr>
              <a:t>Questions from Audience</a:t>
            </a:r>
          </a:p>
        </p:txBody>
      </p:sp>
    </p:spTree>
    <p:extLst>
      <p:ext uri="{BB962C8B-B14F-4D97-AF65-F5344CB8AC3E}">
        <p14:creationId xmlns:p14="http://schemas.microsoft.com/office/powerpoint/2010/main" val="806262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0A8742A1E7A584095956766771B4A58" ma:contentTypeVersion="18" ma:contentTypeDescription="Create a new document." ma:contentTypeScope="" ma:versionID="48ce17554996cb191860d1d51ba6881f">
  <xsd:schema xmlns:xsd="http://www.w3.org/2001/XMLSchema" xmlns:xs="http://www.w3.org/2001/XMLSchema" xmlns:p="http://schemas.microsoft.com/office/2006/metadata/properties" xmlns:ns3="c128f3ec-210c-43fd-b250-116715e9de1c" xmlns:ns4="0685f3cc-53e1-4e45-b567-bc6504d072b7" targetNamespace="http://schemas.microsoft.com/office/2006/metadata/properties" ma:root="true" ma:fieldsID="8b4601e6fcceb847a2962b65513543c9" ns3:_="" ns4:_="">
    <xsd:import namespace="c128f3ec-210c-43fd-b250-116715e9de1c"/>
    <xsd:import namespace="0685f3cc-53e1-4e45-b567-bc6504d072b7"/>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SearchProperties" minOccurs="0"/>
                <xsd:element ref="ns3:_activity" minOccurs="0"/>
                <xsd:element ref="ns3:MediaServiceObjectDetectorVersions" minOccurs="0"/>
                <xsd:element ref="ns3:MediaServiceSystemTag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28f3ec-210c-43fd-b250-116715e9de1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Location" ma:index="25"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685f3cc-53e1-4e45-b567-bc6504d072b7"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c128f3ec-210c-43fd-b250-116715e9de1c" xsi:nil="true"/>
  </documentManagement>
</p:properties>
</file>

<file path=customXml/itemProps1.xml><?xml version="1.0" encoding="utf-8"?>
<ds:datastoreItem xmlns:ds="http://schemas.openxmlformats.org/officeDocument/2006/customXml" ds:itemID="{E8440D74-8B54-4678-BCDA-217B569893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128f3ec-210c-43fd-b250-116715e9de1c"/>
    <ds:schemaRef ds:uri="0685f3cc-53e1-4e45-b567-bc6504d072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D43D94E-794F-4262-9354-BA503D46C72D}">
  <ds:schemaRefs>
    <ds:schemaRef ds:uri="http://schemas.microsoft.com/sharepoint/v3/contenttype/forms"/>
  </ds:schemaRefs>
</ds:datastoreItem>
</file>

<file path=customXml/itemProps3.xml><?xml version="1.0" encoding="utf-8"?>
<ds:datastoreItem xmlns:ds="http://schemas.openxmlformats.org/officeDocument/2006/customXml" ds:itemID="{EF44F27D-C54C-4381-9180-1947B90178D6}">
  <ds:schemaRefs>
    <ds:schemaRef ds:uri="http://purl.org/dc/dcmitype/"/>
    <ds:schemaRef ds:uri="http://www.w3.org/XML/1998/namespace"/>
    <ds:schemaRef ds:uri="http://purl.org/dc/terms/"/>
    <ds:schemaRef ds:uri="http://schemas.microsoft.com/office/2006/documentManagement/types"/>
    <ds:schemaRef ds:uri="http://schemas.microsoft.com/office/2006/metadata/properties"/>
    <ds:schemaRef ds:uri="http://purl.org/dc/elements/1.1/"/>
    <ds:schemaRef ds:uri="http://schemas.openxmlformats.org/package/2006/metadata/core-properties"/>
    <ds:schemaRef ds:uri="http://schemas.microsoft.com/office/infopath/2007/PartnerControls"/>
    <ds:schemaRef ds:uri="0685f3cc-53e1-4e45-b567-bc6504d072b7"/>
    <ds:schemaRef ds:uri="c128f3ec-210c-43fd-b250-116715e9de1c"/>
  </ds:schemaRefs>
</ds:datastoreItem>
</file>

<file path=docProps/app.xml><?xml version="1.0" encoding="utf-8"?>
<Properties xmlns="http://schemas.openxmlformats.org/officeDocument/2006/extended-properties" xmlns:vt="http://schemas.openxmlformats.org/officeDocument/2006/docPropsVTypes">
  <TotalTime>0</TotalTime>
  <Words>214</Words>
  <Application>Microsoft Office PowerPoint</Application>
  <PresentationFormat>Widescreen</PresentationFormat>
  <Paragraphs>12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Aptos Display</vt:lpstr>
      <vt:lpstr>Arial</vt:lpstr>
      <vt:lpstr>Office Theme</vt:lpstr>
      <vt:lpstr>Ethics &amp; Morality on AI (Machine Learning Models) </vt:lpstr>
      <vt:lpstr>Introduction</vt:lpstr>
      <vt:lpstr>Question 1</vt:lpstr>
      <vt:lpstr>Question 2</vt:lpstr>
      <vt:lpstr>Question 3</vt:lpstr>
      <vt:lpstr>Question 4 </vt:lpstr>
      <vt:lpstr>Questions from Audience</vt:lpstr>
    </vt:vector>
  </TitlesOfParts>
  <Company>Bellevue School District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Lou, Jeffery  (Student)</dc:creator>
  <cp:lastModifiedBy>Loving, Aren C (Student)</cp:lastModifiedBy>
  <cp:revision>2</cp:revision>
  <dcterms:created xsi:type="dcterms:W3CDTF">2025-11-13T04:24:46Z</dcterms:created>
  <dcterms:modified xsi:type="dcterms:W3CDTF">2026-04-08T23:34:32Z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0x01010020A8742A1E7A584095956766771B4A58</vt:lpwstr>
  </property>
</Properties>
</file>