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1">
                <a:solidFill>
                  <a:srgbClr val="FFFFFF"/>
                </a:solidFill>
                <a:latin typeface="Garamond"/>
              </a:defRPr>
            </a:pPr>
            <a:r>
              <a:t>Immanuel Kant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8976A"/>
                </a:solidFill>
                <a:latin typeface="Garamond"/>
              </a:defRPr>
            </a:pPr>
            <a:r>
              <a:t>The Life, Philosophy, and Enduring Impact of the</a:t>
            </a:r>
            <a:br/>
            <a:r>
              <a:t>Architect of Modern Thought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411480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1724 – 1804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2120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CC4B5"/>
                </a:solidFill>
                <a:latin typeface="Garamond"/>
              </a:defRPr>
            </a:pPr>
            <a:r>
              <a:t>Eastside Philosophy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Political Philosophy &amp; Perpetual Peace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Perpetual Peace (1795): a philosophical sketch for ending war between nations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6060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Proposed a federation of free republican states bound by international law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Every state must have a republican constitution; citizens should decide on war, not monarchs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94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Cosmopolitan right: every person has the right to hospitality in foreign lands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Directly influenced the League of Nations, the United Nations, and the European Union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983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Freedom is the only innate right: independence from being constrained by another's will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577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social contract is not historical but a rational idea that legitimizes just governance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Legacy &amp; Impact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German Idealism: Fichte, Schelling, and Hegel all built directly on Kant's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6060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Human rights: the Universal Declaration of Human Rights echoes Kant's dignity of persons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Modern science: Kant's epistemology shaped how we understand the limits of scientific knowledge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94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Ethics: deontological ethics remains one of the three dominant moral theories alongside virtue ethics and utilitarianism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International relations: Kantian peace theory is foundational in political science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983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Cognitive science: Kant anticipated that the mind actively structures experience, not just receives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577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Every major philosopher since 1781 has had to respond to Kant: you are either with him or against him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Key Quotes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900" b="0">
                <a:solidFill>
                  <a:srgbClr val="B8976A"/>
                </a:solidFill>
                <a:latin typeface="Garamond"/>
              </a:defRPr>
            </a:pPr>
            <a:r>
              <a:t>"Two things fill the mind with ever new and increasing admiration and awe:</a:t>
            </a:r>
            <a:br/>
            <a:r>
              <a:t>the starry heavens above me and the moral law within me."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9260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900" b="0">
                <a:solidFill>
                  <a:srgbClr val="CCC4B5"/>
                </a:solidFill>
                <a:latin typeface="Garamond"/>
              </a:defRPr>
            </a:pPr>
            <a:r>
              <a:t>"Sapere aude! Have the courage to use your own understanding."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900" b="0">
                <a:solidFill>
                  <a:srgbClr val="B8976A"/>
                </a:solidFill>
                <a:latin typeface="Garamond"/>
              </a:defRPr>
            </a:pPr>
            <a:r>
              <a:t>"Act so that the maxim of your will could always hold at the same time</a:t>
            </a:r>
            <a:br/>
            <a:r>
              <a:t>as a principle of universal legislation."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7548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900" b="0">
                <a:solidFill>
                  <a:srgbClr val="CCC4B5"/>
                </a:solidFill>
                <a:latin typeface="Garamond"/>
              </a:defRPr>
            </a:pPr>
            <a:r>
              <a:t>"Out of the crooked timber of humanity, no straight thing was ever made."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6692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900" b="0">
                <a:solidFill>
                  <a:srgbClr val="B8976A"/>
                </a:solidFill>
                <a:latin typeface="Garamond"/>
              </a:defRPr>
            </a:pPr>
            <a:r>
              <a:t>"Science is organized knowledge. Wisdom is organized life."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Discussion Questions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Is it ever morally acceptable to lie, even to save a life? What would Kant say?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4747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Can morality exist without religion? Does Kant succeed in grounding ethics in reason alone?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2062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Is the categorical imperative practical, or is it too rigid for the complexity of real life?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9377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Do we really have free will, or is Kant's postulate just wishful thinking?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66928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Is Kant right that we can never know things-in-themselves, or is that too pessimistic?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B8976A"/>
                </a:solidFill>
                <a:latin typeface="Garamond"/>
              </a:defRPr>
            </a:pPr>
            <a:r>
              <a:t>"Two things fill the mind with ever new</a:t>
            </a:r>
            <a:br/>
            <a:r>
              <a:t>and increasing admiration and awe:</a:t>
            </a:r>
            <a:br/>
            <a:r>
              <a:t>the starry heavens above me</a:t>
            </a:r>
            <a:br/>
            <a:r>
              <a:t>and the moral law within me."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CCC4B5"/>
                </a:solidFill>
                <a:latin typeface="Garamond"/>
              </a:defRPr>
            </a:pPr>
            <a:r>
              <a:t>— Immanuel Kant, Critique of Practical Reason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303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Garamond"/>
              </a:defRPr>
            </a:pPr>
            <a:r>
              <a:t>Eastside Philosophy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Who Was Immanuel Kant?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Born April 22, 1724 in Königsberg, Prussia (modern-day Kaliningrad, Russia)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6060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Raised in a modest Pietist household; his mother instilled a deep sense of moral duty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Enrolled at the University of Königsberg at age 16; studied mathematics, physics, philosophy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94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Spent his entire life in Königsberg, famously never traveling more than 100 miles from home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Worked as a private tutor before becoming a lecturer, then professor of logic and metaphysics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983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Published the Critique of Pure Reason at age 57, launching the Critical Philosophy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577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Died February 12, 1804 — his last words reportedly: 'Es ist gut' ('It is good')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Historical Context: The Enlightenment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18th century Age of Reason: thinkers challenged tradition, authority, and dogma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6060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Rationalists (Descartes, Leibniz) believed knowledge comes from reason alone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Empiricists (Locke, Hume) argued all knowledge comes from sensory experience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794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Hume's skepticism 'awakened Kant from his dogmatic slumber'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Kant sought to reconcile rationalism and empiricism into a unified framework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983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His motto: 'Sapere Aude' — Dare to know — became the rallying cry of the Enlightenment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577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Newton's physics proved the power of universal laws; Kant asked: can philosophy do the same?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Critique of Pure Reason (1781)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B8976A"/>
                </a:solidFill>
                <a:latin typeface="Garamond"/>
              </a:defRPr>
            </a:pPr>
            <a:r>
              <a:t>The Central Question: What can we know?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468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We do not passively receive reality; the mind actively structures experience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0632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Space and time are not features of the external world but forms of our intuition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6576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Categories of understanding (causality, substance, etc.) are imposed by the mind on experience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251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We can know phenomena (things as they appear to us) but never noumena (things-in-themselves)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846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Synthetic a priori judgments: truths that are both informative and known independent of experience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440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Metaphysics is impossible as a science; we cannot prove God, free will, or the soul through reason alone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Kant's Copernican Revolution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B8976A"/>
                </a:solidFill>
                <a:latin typeface="Garamond"/>
              </a:defRPr>
            </a:pPr>
            <a:r>
              <a:t>"Instead of assuming that our knowledge must conform to objects,</a:t>
            </a:r>
            <a:br/>
            <a:r>
              <a:t>we should assume that objects must conform to our knowledge."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Just as Copernicus placed the sun (not Earth) at the center, Kant placed the mind at the center of knowledge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794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world we experience is partly constructed by our cognitive faculties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3891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This does not mean reality is an illusion — but our access to it is always mediated by the mind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9834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Revolutionized epistemology: the subject is no longer passive but an active participant in knowing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55778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Set the stage for all subsequent philosophy: idealism, phenomenology, existentialism, analytic philosophy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Moral Philosophy: The Groundwork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Groundwork of the Metaphysics of Morals (1785)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468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Morality must be grounded in reason, not feelings, consequences, or divine command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0632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only unconditionally good thing is a good will: acting from duty, not inclination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6576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An action has moral worth only when done because it is right, not because it benefits you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251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Happiness is not the foundation of ethics; duty 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846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Kant rejects utilitarianism: the ends never justify the means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440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Moral law must be universal, necessary, and binding on all rational beings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The Categorical Imperative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First Formulation: Universal Law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CCC4B5"/>
                </a:solidFill>
                <a:latin typeface="Garamond"/>
              </a:defRPr>
            </a:pPr>
            <a:r>
              <a:t>"Act only according to that maxim whereby you can at the same time will that it should become a universal law."</a:t>
            </a:r>
            <a:br/>
            <a:br/>
            <a:r>
              <a:t>Before acting, ask: what if everyone did this? If the answer leads to contradiction, the action is immoral. Lying fails this test because universal lying destroys the concept of truth.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Second Formulation: Humanity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CCC4B5"/>
                </a:solidFill>
                <a:latin typeface="Garamond"/>
              </a:defRPr>
            </a:pPr>
            <a:r>
              <a:t>"Act so that you treat humanity, whether in your own person or in that of another, always as an end and never merely as a means."</a:t>
            </a:r>
            <a:br/>
            <a:br/>
            <a:r>
              <a:t>People are not tools. Every rational being has inherent dignity and must never be used merely for someone else's purposes.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Third Formulation: Autonomy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5720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CCC4B5"/>
                </a:solidFill>
                <a:latin typeface="Garamond"/>
              </a:defRPr>
            </a:pPr>
            <a:r>
              <a:t>Every rational being is both the author and the subject of moral law. We are self-legislating: we give the moral law to ourselves through reason, not external authority. True freedom is acting according to laws we rationally impose on ourselves.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4114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Kingdom of Ends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5720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CCC4B5"/>
                </a:solidFill>
                <a:latin typeface="Garamond"/>
              </a:defRPr>
            </a:pPr>
            <a:r>
              <a:t>Imagine a community where every person treats every other person as an end in themselves. This is Kant's ideal: a "kingdom of ends" where rational beings legislate universal moral laws they all follow. The foundation of human rights and modern democratic theory.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Critique of Practical Reason (1788)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Freedom, God, and Immortality as Postulates of Practical Reason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468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We cannot prove free will theoretically, but we must assume it for morality to make sense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0632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If 'ought' implies 'can,' then moral agents must be free to choose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6576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God and immortality cannot be proven by reason, but morality requires us to postulate them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251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highest good (summum bonum): perfect virtue paired with proportional happiness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846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Since virtue and happiness rarely align in this life, we must postulate an afterlife where they do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440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Kant preserves religion within the bounds of reason alone: faith is rational, not dogmatic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731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Garamond"/>
              </a:defRPr>
            </a:pPr>
            <a:r>
              <a:t>Critique of Judgment (1790)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54480"/>
            <a:ext cx="1828800" cy="36576"/>
          </a:xfrm>
          <a:prstGeom prst="rect">
            <a:avLst/>
          </a:prstGeom>
          <a:solidFill>
            <a:srgbClr val="B897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8976A"/>
                </a:solidFill>
                <a:latin typeface="Garamond"/>
              </a:defRPr>
            </a:pPr>
            <a:r>
              <a:t>Beauty, the Sublime, and Purposiveness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468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Aesthetic judgments are subjective but claim universal validity: 'this is beautiful' expects agreement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0632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Beauty is 'purposiveness without purpose': it seems designed but has no practical function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6576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The sublime: the experience of overwhelming magnitude or power that exceeds our comprehension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2519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Through the sublime, we recognize our rational dignity even in the face of nature's power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846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Art bridges the gap between nature (determinism) and freedom (morality)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4406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Genius is the talent through which nature gives the rule to art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60350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CCC4B5"/>
                </a:solidFill>
                <a:latin typeface="Garamond"/>
              </a:defRPr>
            </a:pPr>
            <a:r>
              <a:t>Teleology: nature appears purposive, as if designed, which points toward moral order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