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4" r:id="rId3"/>
    <p:sldId id="286" r:id="rId4"/>
    <p:sldId id="268" r:id="rId5"/>
    <p:sldId id="281" r:id="rId6"/>
    <p:sldId id="285" r:id="rId7"/>
    <p:sldId id="297" r:id="rId8"/>
    <p:sldId id="299" r:id="rId9"/>
    <p:sldId id="288" r:id="rId10"/>
    <p:sldId id="290" r:id="rId11"/>
    <p:sldId id="296" r:id="rId12"/>
    <p:sldId id="291" r:id="rId13"/>
    <p:sldId id="274" r:id="rId14"/>
    <p:sldId id="270" r:id="rId15"/>
    <p:sldId id="267" r:id="rId16"/>
    <p:sldId id="271" r:id="rId17"/>
    <p:sldId id="273" r:id="rId18"/>
    <p:sldId id="269" r:id="rId19"/>
    <p:sldId id="272" r:id="rId20"/>
    <p:sldId id="275" r:id="rId21"/>
    <p:sldId id="278" r:id="rId22"/>
    <p:sldId id="279" r:id="rId23"/>
    <p:sldId id="263" r:id="rId24"/>
    <p:sldId id="280" r:id="rId25"/>
    <p:sldId id="277" r:id="rId26"/>
    <p:sldId id="266"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5C4B9-9556-4C5D-BD56-594F96797BBB}" v="1" dt="2026-04-07T04:52:49.834"/>
    <p1510:client id="{E94B4AC9-A389-C056-13B1-8B37580F87DB}" v="2" dt="2026-04-06T21:56:00.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3" autoAdjust="0"/>
    <p:restoredTop sz="94660"/>
  </p:normalViewPr>
  <p:slideViewPr>
    <p:cSldViewPr snapToGrid="0">
      <p:cViewPr varScale="1">
        <p:scale>
          <a:sx n="142" d="100"/>
          <a:sy n="142" d="100"/>
        </p:scale>
        <p:origin x="108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F3949-AC71-454D-87FA-33904DC3C8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93CBA7-9265-4FC7-98C3-D0E0C6EFBD23}">
      <dgm:prSet/>
      <dgm:spPr/>
      <dgm:t>
        <a:bodyPr/>
        <a:lstStyle/>
        <a:p>
          <a:pPr>
            <a:lnSpc>
              <a:spcPct val="100000"/>
            </a:lnSpc>
          </a:pPr>
          <a:r>
            <a:rPr lang="en-US" b="0" i="0" baseline="0">
              <a:solidFill>
                <a:schemeClr val="bg1"/>
              </a:solidFill>
            </a:rPr>
            <a:t>Is it the creator?</a:t>
          </a:r>
          <a:endParaRPr lang="en-US">
            <a:solidFill>
              <a:schemeClr val="bg1"/>
            </a:solidFill>
          </a:endParaRPr>
        </a:p>
      </dgm:t>
    </dgm:pt>
    <dgm:pt modelId="{835826D4-6FB7-4724-A5A5-2290A8653555}" type="parTrans" cxnId="{769FC75C-526C-49E7-8AEC-EF65FBF39882}">
      <dgm:prSet/>
      <dgm:spPr/>
      <dgm:t>
        <a:bodyPr/>
        <a:lstStyle/>
        <a:p>
          <a:endParaRPr lang="en-US"/>
        </a:p>
      </dgm:t>
    </dgm:pt>
    <dgm:pt modelId="{D0A3931B-E798-46C6-9366-CC7F3E203147}" type="sibTrans" cxnId="{769FC75C-526C-49E7-8AEC-EF65FBF39882}">
      <dgm:prSet/>
      <dgm:spPr/>
      <dgm:t>
        <a:bodyPr/>
        <a:lstStyle/>
        <a:p>
          <a:endParaRPr lang="en-US"/>
        </a:p>
      </dgm:t>
    </dgm:pt>
    <dgm:pt modelId="{79A0C6DD-87B6-465C-845A-37D003E6202C}">
      <dgm:prSet/>
      <dgm:spPr/>
      <dgm:t>
        <a:bodyPr/>
        <a:lstStyle/>
        <a:p>
          <a:pPr>
            <a:lnSpc>
              <a:spcPct val="100000"/>
            </a:lnSpc>
          </a:pPr>
          <a:r>
            <a:rPr lang="en-US" b="0" i="0" baseline="0">
              <a:solidFill>
                <a:schemeClr val="bg1"/>
              </a:solidFill>
            </a:rPr>
            <a:t>The user?</a:t>
          </a:r>
          <a:endParaRPr lang="en-US">
            <a:solidFill>
              <a:schemeClr val="bg1"/>
            </a:solidFill>
          </a:endParaRPr>
        </a:p>
      </dgm:t>
    </dgm:pt>
    <dgm:pt modelId="{FD6F2067-B3AA-41BD-886B-9519B45A9133}" type="parTrans" cxnId="{0CE7B8E1-6A00-4004-A200-8F2EFBD6058E}">
      <dgm:prSet/>
      <dgm:spPr/>
      <dgm:t>
        <a:bodyPr/>
        <a:lstStyle/>
        <a:p>
          <a:endParaRPr lang="en-US"/>
        </a:p>
      </dgm:t>
    </dgm:pt>
    <dgm:pt modelId="{34978203-4D96-409B-9119-883AB6CB5F5E}" type="sibTrans" cxnId="{0CE7B8E1-6A00-4004-A200-8F2EFBD6058E}">
      <dgm:prSet/>
      <dgm:spPr/>
      <dgm:t>
        <a:bodyPr/>
        <a:lstStyle/>
        <a:p>
          <a:endParaRPr lang="en-US"/>
        </a:p>
      </dgm:t>
    </dgm:pt>
    <dgm:pt modelId="{605A4B1A-C1B9-43EB-A09F-0F46324A60BE}">
      <dgm:prSet/>
      <dgm:spPr/>
      <dgm:t>
        <a:bodyPr/>
        <a:lstStyle/>
        <a:p>
          <a:pPr>
            <a:lnSpc>
              <a:spcPct val="100000"/>
            </a:lnSpc>
          </a:pPr>
          <a:r>
            <a:rPr lang="en-US" b="0" i="0" baseline="0">
              <a:solidFill>
                <a:schemeClr val="bg1"/>
              </a:solidFill>
            </a:rPr>
            <a:t>The data that trained it?</a:t>
          </a:r>
          <a:endParaRPr lang="en-US">
            <a:solidFill>
              <a:schemeClr val="bg1"/>
            </a:solidFill>
          </a:endParaRPr>
        </a:p>
      </dgm:t>
    </dgm:pt>
    <dgm:pt modelId="{D9B55614-BAD7-41D7-9673-B364D44CD9D0}" type="parTrans" cxnId="{7DF96EDA-281A-4293-A8C4-B9FCE4CE9AD2}">
      <dgm:prSet/>
      <dgm:spPr/>
      <dgm:t>
        <a:bodyPr/>
        <a:lstStyle/>
        <a:p>
          <a:endParaRPr lang="en-US"/>
        </a:p>
      </dgm:t>
    </dgm:pt>
    <dgm:pt modelId="{903A49E7-4DDF-4058-A305-4BA181A5C066}" type="sibTrans" cxnId="{7DF96EDA-281A-4293-A8C4-B9FCE4CE9AD2}">
      <dgm:prSet/>
      <dgm:spPr/>
      <dgm:t>
        <a:bodyPr/>
        <a:lstStyle/>
        <a:p>
          <a:endParaRPr lang="en-US"/>
        </a:p>
      </dgm:t>
    </dgm:pt>
    <dgm:pt modelId="{3DC24996-F958-4A5A-8A07-22F8FB5D86FE}" type="pres">
      <dgm:prSet presAssocID="{67BF3949-AC71-454D-87FA-33904DC3C87B}" presName="root" presStyleCnt="0">
        <dgm:presLayoutVars>
          <dgm:dir/>
          <dgm:resizeHandles val="exact"/>
        </dgm:presLayoutVars>
      </dgm:prSet>
      <dgm:spPr/>
    </dgm:pt>
    <dgm:pt modelId="{FE4C100B-1245-47E9-BFDF-0417C0DC59BE}" type="pres">
      <dgm:prSet presAssocID="{C493CBA7-9265-4FC7-98C3-D0E0C6EFBD23}" presName="compNode" presStyleCnt="0"/>
      <dgm:spPr/>
    </dgm:pt>
    <dgm:pt modelId="{EA326DD0-C33C-446D-AECA-5B272B97939B}" type="pres">
      <dgm:prSet presAssocID="{C493CBA7-9265-4FC7-98C3-D0E0C6EFBD23}" presName="bgRect" presStyleLbl="bgShp" presStyleIdx="0" presStyleCnt="3"/>
      <dgm:spPr/>
    </dgm:pt>
    <dgm:pt modelId="{72C85009-68F8-4D25-88CC-7481ADBC205F}" type="pres">
      <dgm:prSet presAssocID="{C493CBA7-9265-4FC7-98C3-D0E0C6EFBD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Lock"/>
        </a:ext>
      </dgm:extLst>
    </dgm:pt>
    <dgm:pt modelId="{70EA76A4-093C-4C13-A6E7-CD4C50442249}" type="pres">
      <dgm:prSet presAssocID="{C493CBA7-9265-4FC7-98C3-D0E0C6EFBD23}" presName="spaceRect" presStyleCnt="0"/>
      <dgm:spPr/>
    </dgm:pt>
    <dgm:pt modelId="{A8CEE905-F379-42B4-B535-C1CC9037D4CC}" type="pres">
      <dgm:prSet presAssocID="{C493CBA7-9265-4FC7-98C3-D0E0C6EFBD23}" presName="parTx" presStyleLbl="revTx" presStyleIdx="0" presStyleCnt="3">
        <dgm:presLayoutVars>
          <dgm:chMax val="0"/>
          <dgm:chPref val="0"/>
        </dgm:presLayoutVars>
      </dgm:prSet>
      <dgm:spPr/>
    </dgm:pt>
    <dgm:pt modelId="{07D41693-8F41-47BC-AA30-BD23F2A87CC9}" type="pres">
      <dgm:prSet presAssocID="{D0A3931B-E798-46C6-9366-CC7F3E203147}" presName="sibTrans" presStyleCnt="0"/>
      <dgm:spPr/>
    </dgm:pt>
    <dgm:pt modelId="{0102097F-07FB-4DEE-B5FD-CB50A76F0F2F}" type="pres">
      <dgm:prSet presAssocID="{79A0C6DD-87B6-465C-845A-37D003E6202C}" presName="compNode" presStyleCnt="0"/>
      <dgm:spPr/>
    </dgm:pt>
    <dgm:pt modelId="{0EF57FFB-6F4C-4583-8525-DB0D11D44703}" type="pres">
      <dgm:prSet presAssocID="{79A0C6DD-87B6-465C-845A-37D003E6202C}" presName="bgRect" presStyleLbl="bgShp" presStyleIdx="1" presStyleCnt="3"/>
      <dgm:spPr/>
    </dgm:pt>
    <dgm:pt modelId="{6D77834A-E6CE-499F-A4CF-B00D3ACCB937}" type="pres">
      <dgm:prSet presAssocID="{79A0C6DD-87B6-465C-845A-37D003E620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7AFD20DE-5E86-4967-814E-95812E78E476}" type="pres">
      <dgm:prSet presAssocID="{79A0C6DD-87B6-465C-845A-37D003E6202C}" presName="spaceRect" presStyleCnt="0"/>
      <dgm:spPr/>
    </dgm:pt>
    <dgm:pt modelId="{96E33452-C83E-4EBA-BAB1-9E2416935FCC}" type="pres">
      <dgm:prSet presAssocID="{79A0C6DD-87B6-465C-845A-37D003E6202C}" presName="parTx" presStyleLbl="revTx" presStyleIdx="1" presStyleCnt="3">
        <dgm:presLayoutVars>
          <dgm:chMax val="0"/>
          <dgm:chPref val="0"/>
        </dgm:presLayoutVars>
      </dgm:prSet>
      <dgm:spPr/>
    </dgm:pt>
    <dgm:pt modelId="{9BFBD8D2-0919-48D3-A0BE-2ED61CEAA10A}" type="pres">
      <dgm:prSet presAssocID="{34978203-4D96-409B-9119-883AB6CB5F5E}" presName="sibTrans" presStyleCnt="0"/>
      <dgm:spPr/>
    </dgm:pt>
    <dgm:pt modelId="{3885DB25-C7C5-4BB2-8C91-7056912F147B}" type="pres">
      <dgm:prSet presAssocID="{605A4B1A-C1B9-43EB-A09F-0F46324A60BE}" presName="compNode" presStyleCnt="0"/>
      <dgm:spPr/>
    </dgm:pt>
    <dgm:pt modelId="{46D4DB4E-84BD-4B96-AC08-FB487AC8BEF7}" type="pres">
      <dgm:prSet presAssocID="{605A4B1A-C1B9-43EB-A09F-0F46324A60BE}" presName="bgRect" presStyleLbl="bgShp" presStyleIdx="2" presStyleCnt="3"/>
      <dgm:spPr/>
    </dgm:pt>
    <dgm:pt modelId="{982263E9-7821-4C25-93D5-41DDE863FE7A}" type="pres">
      <dgm:prSet presAssocID="{605A4B1A-C1B9-43EB-A09F-0F46324A60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81F1EACD-FE52-40B8-862B-7D2A098D22F1}" type="pres">
      <dgm:prSet presAssocID="{605A4B1A-C1B9-43EB-A09F-0F46324A60BE}" presName="spaceRect" presStyleCnt="0"/>
      <dgm:spPr/>
    </dgm:pt>
    <dgm:pt modelId="{51F6279B-2252-41E3-BFD4-DA6B4BF7CCFD}" type="pres">
      <dgm:prSet presAssocID="{605A4B1A-C1B9-43EB-A09F-0F46324A60BE}" presName="parTx" presStyleLbl="revTx" presStyleIdx="2" presStyleCnt="3">
        <dgm:presLayoutVars>
          <dgm:chMax val="0"/>
          <dgm:chPref val="0"/>
        </dgm:presLayoutVars>
      </dgm:prSet>
      <dgm:spPr/>
    </dgm:pt>
  </dgm:ptLst>
  <dgm:cxnLst>
    <dgm:cxn modelId="{769FC75C-526C-49E7-8AEC-EF65FBF39882}" srcId="{67BF3949-AC71-454D-87FA-33904DC3C87B}" destId="{C493CBA7-9265-4FC7-98C3-D0E0C6EFBD23}" srcOrd="0" destOrd="0" parTransId="{835826D4-6FB7-4724-A5A5-2290A8653555}" sibTransId="{D0A3931B-E798-46C6-9366-CC7F3E203147}"/>
    <dgm:cxn modelId="{37828171-DAFE-4ECD-8CB3-339DD483605B}" type="presOf" srcId="{C493CBA7-9265-4FC7-98C3-D0E0C6EFBD23}" destId="{A8CEE905-F379-42B4-B535-C1CC9037D4CC}" srcOrd="0" destOrd="0" presId="urn:microsoft.com/office/officeart/2018/2/layout/IconVerticalSolidList"/>
    <dgm:cxn modelId="{6DD1F856-50A0-435A-B282-DF02B909E754}" type="presOf" srcId="{79A0C6DD-87B6-465C-845A-37D003E6202C}" destId="{96E33452-C83E-4EBA-BAB1-9E2416935FCC}" srcOrd="0" destOrd="0" presId="urn:microsoft.com/office/officeart/2018/2/layout/IconVerticalSolidList"/>
    <dgm:cxn modelId="{074D8AA2-F503-45B9-82DC-120E3AD904D9}" type="presOf" srcId="{605A4B1A-C1B9-43EB-A09F-0F46324A60BE}" destId="{51F6279B-2252-41E3-BFD4-DA6B4BF7CCFD}" srcOrd="0" destOrd="0" presId="urn:microsoft.com/office/officeart/2018/2/layout/IconVerticalSolidList"/>
    <dgm:cxn modelId="{7DF96EDA-281A-4293-A8C4-B9FCE4CE9AD2}" srcId="{67BF3949-AC71-454D-87FA-33904DC3C87B}" destId="{605A4B1A-C1B9-43EB-A09F-0F46324A60BE}" srcOrd="2" destOrd="0" parTransId="{D9B55614-BAD7-41D7-9673-B364D44CD9D0}" sibTransId="{903A49E7-4DDF-4058-A305-4BA181A5C066}"/>
    <dgm:cxn modelId="{0CE7B8E1-6A00-4004-A200-8F2EFBD6058E}" srcId="{67BF3949-AC71-454D-87FA-33904DC3C87B}" destId="{79A0C6DD-87B6-465C-845A-37D003E6202C}" srcOrd="1" destOrd="0" parTransId="{FD6F2067-B3AA-41BD-886B-9519B45A9133}" sibTransId="{34978203-4D96-409B-9119-883AB6CB5F5E}"/>
    <dgm:cxn modelId="{58B972F3-D380-4116-BA43-91C2B585E187}" type="presOf" srcId="{67BF3949-AC71-454D-87FA-33904DC3C87B}" destId="{3DC24996-F958-4A5A-8A07-22F8FB5D86FE}" srcOrd="0" destOrd="0" presId="urn:microsoft.com/office/officeart/2018/2/layout/IconVerticalSolidList"/>
    <dgm:cxn modelId="{4B423B02-291C-410B-9B1E-07CC3B7FE4FD}" type="presParOf" srcId="{3DC24996-F958-4A5A-8A07-22F8FB5D86FE}" destId="{FE4C100B-1245-47E9-BFDF-0417C0DC59BE}" srcOrd="0" destOrd="0" presId="urn:microsoft.com/office/officeart/2018/2/layout/IconVerticalSolidList"/>
    <dgm:cxn modelId="{6F54CF65-31CD-47A0-8666-D66A59C6F888}" type="presParOf" srcId="{FE4C100B-1245-47E9-BFDF-0417C0DC59BE}" destId="{EA326DD0-C33C-446D-AECA-5B272B97939B}" srcOrd="0" destOrd="0" presId="urn:microsoft.com/office/officeart/2018/2/layout/IconVerticalSolidList"/>
    <dgm:cxn modelId="{6BA5D218-FE10-406C-A0D0-3F4B1D3127E9}" type="presParOf" srcId="{FE4C100B-1245-47E9-BFDF-0417C0DC59BE}" destId="{72C85009-68F8-4D25-88CC-7481ADBC205F}" srcOrd="1" destOrd="0" presId="urn:microsoft.com/office/officeart/2018/2/layout/IconVerticalSolidList"/>
    <dgm:cxn modelId="{B68C90FE-195F-4875-9AD5-3800CED44CEA}" type="presParOf" srcId="{FE4C100B-1245-47E9-BFDF-0417C0DC59BE}" destId="{70EA76A4-093C-4C13-A6E7-CD4C50442249}" srcOrd="2" destOrd="0" presId="urn:microsoft.com/office/officeart/2018/2/layout/IconVerticalSolidList"/>
    <dgm:cxn modelId="{6B05E175-CB2D-4F26-A5FA-C4CAE055350C}" type="presParOf" srcId="{FE4C100B-1245-47E9-BFDF-0417C0DC59BE}" destId="{A8CEE905-F379-42B4-B535-C1CC9037D4CC}" srcOrd="3" destOrd="0" presId="urn:microsoft.com/office/officeart/2018/2/layout/IconVerticalSolidList"/>
    <dgm:cxn modelId="{1BF06C3B-32FF-4F00-B485-534FF8278484}" type="presParOf" srcId="{3DC24996-F958-4A5A-8A07-22F8FB5D86FE}" destId="{07D41693-8F41-47BC-AA30-BD23F2A87CC9}" srcOrd="1" destOrd="0" presId="urn:microsoft.com/office/officeart/2018/2/layout/IconVerticalSolidList"/>
    <dgm:cxn modelId="{A78A7052-1B1D-41CC-AFDC-05F35A664970}" type="presParOf" srcId="{3DC24996-F958-4A5A-8A07-22F8FB5D86FE}" destId="{0102097F-07FB-4DEE-B5FD-CB50A76F0F2F}" srcOrd="2" destOrd="0" presId="urn:microsoft.com/office/officeart/2018/2/layout/IconVerticalSolidList"/>
    <dgm:cxn modelId="{8F5C0A53-E9B8-4B7F-B94F-2F464F7F94C6}" type="presParOf" srcId="{0102097F-07FB-4DEE-B5FD-CB50A76F0F2F}" destId="{0EF57FFB-6F4C-4583-8525-DB0D11D44703}" srcOrd="0" destOrd="0" presId="urn:microsoft.com/office/officeart/2018/2/layout/IconVerticalSolidList"/>
    <dgm:cxn modelId="{4E4C8BC8-2F5A-4C93-BDF7-933F75890393}" type="presParOf" srcId="{0102097F-07FB-4DEE-B5FD-CB50A76F0F2F}" destId="{6D77834A-E6CE-499F-A4CF-B00D3ACCB937}" srcOrd="1" destOrd="0" presId="urn:microsoft.com/office/officeart/2018/2/layout/IconVerticalSolidList"/>
    <dgm:cxn modelId="{C40E3C6D-F043-4A18-8DD3-F0B1388D7D96}" type="presParOf" srcId="{0102097F-07FB-4DEE-B5FD-CB50A76F0F2F}" destId="{7AFD20DE-5E86-4967-814E-95812E78E476}" srcOrd="2" destOrd="0" presId="urn:microsoft.com/office/officeart/2018/2/layout/IconVerticalSolidList"/>
    <dgm:cxn modelId="{9BBEDB8B-11B3-40E3-A629-6E9336F9FF74}" type="presParOf" srcId="{0102097F-07FB-4DEE-B5FD-CB50A76F0F2F}" destId="{96E33452-C83E-4EBA-BAB1-9E2416935FCC}" srcOrd="3" destOrd="0" presId="urn:microsoft.com/office/officeart/2018/2/layout/IconVerticalSolidList"/>
    <dgm:cxn modelId="{72571C50-22F7-4AA1-A3B9-21477047F4B6}" type="presParOf" srcId="{3DC24996-F958-4A5A-8A07-22F8FB5D86FE}" destId="{9BFBD8D2-0919-48D3-A0BE-2ED61CEAA10A}" srcOrd="3" destOrd="0" presId="urn:microsoft.com/office/officeart/2018/2/layout/IconVerticalSolidList"/>
    <dgm:cxn modelId="{FA0CDF9C-6AD2-4352-A2FB-8F0CBF444EB3}" type="presParOf" srcId="{3DC24996-F958-4A5A-8A07-22F8FB5D86FE}" destId="{3885DB25-C7C5-4BB2-8C91-7056912F147B}" srcOrd="4" destOrd="0" presId="urn:microsoft.com/office/officeart/2018/2/layout/IconVerticalSolidList"/>
    <dgm:cxn modelId="{1DF6F402-2CFC-4A29-9A83-65C6F14B1993}" type="presParOf" srcId="{3885DB25-C7C5-4BB2-8C91-7056912F147B}" destId="{46D4DB4E-84BD-4B96-AC08-FB487AC8BEF7}" srcOrd="0" destOrd="0" presId="urn:microsoft.com/office/officeart/2018/2/layout/IconVerticalSolidList"/>
    <dgm:cxn modelId="{4B13B85B-6A94-4A02-8515-DE36580E0BA7}" type="presParOf" srcId="{3885DB25-C7C5-4BB2-8C91-7056912F147B}" destId="{982263E9-7821-4C25-93D5-41DDE863FE7A}" srcOrd="1" destOrd="0" presId="urn:microsoft.com/office/officeart/2018/2/layout/IconVerticalSolidList"/>
    <dgm:cxn modelId="{2481CFE9-7624-4A75-9A67-7AB22A22F294}" type="presParOf" srcId="{3885DB25-C7C5-4BB2-8C91-7056912F147B}" destId="{81F1EACD-FE52-40B8-862B-7D2A098D22F1}" srcOrd="2" destOrd="0" presId="urn:microsoft.com/office/officeart/2018/2/layout/IconVerticalSolidList"/>
    <dgm:cxn modelId="{69F19B76-9E21-4512-9E93-6FB6A1AEC252}" type="presParOf" srcId="{3885DB25-C7C5-4BB2-8C91-7056912F147B}" destId="{51F6279B-2252-41E3-BFD4-DA6B4BF7CC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26DD0-C33C-446D-AECA-5B272B97939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85009-68F8-4D25-88CC-7481ADBC205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EE905-F379-42B4-B535-C1CC9037D4C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baseline="0">
              <a:solidFill>
                <a:schemeClr val="bg1"/>
              </a:solidFill>
            </a:rPr>
            <a:t>Is it the creator?</a:t>
          </a:r>
          <a:endParaRPr lang="en-US" sz="2500" kern="1200">
            <a:solidFill>
              <a:schemeClr val="bg1"/>
            </a:solidFill>
          </a:endParaRPr>
        </a:p>
      </dsp:txBody>
      <dsp:txXfrm>
        <a:off x="1435590" y="531"/>
        <a:ext cx="9080009" cy="1242935"/>
      </dsp:txXfrm>
    </dsp:sp>
    <dsp:sp modelId="{0EF57FFB-6F4C-4583-8525-DB0D11D44703}">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7834A-E6CE-499F-A4CF-B00D3ACCB93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33452-C83E-4EBA-BAB1-9E2416935F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baseline="0">
              <a:solidFill>
                <a:schemeClr val="bg1"/>
              </a:solidFill>
            </a:rPr>
            <a:t>The user?</a:t>
          </a:r>
          <a:endParaRPr lang="en-US" sz="2500" kern="1200">
            <a:solidFill>
              <a:schemeClr val="bg1"/>
            </a:solidFill>
          </a:endParaRPr>
        </a:p>
      </dsp:txBody>
      <dsp:txXfrm>
        <a:off x="1435590" y="1554201"/>
        <a:ext cx="9080009" cy="1242935"/>
      </dsp:txXfrm>
    </dsp:sp>
    <dsp:sp modelId="{46D4DB4E-84BD-4B96-AC08-FB487AC8BEF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263E9-7821-4C25-93D5-41DDE863FE7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6279B-2252-41E3-BFD4-DA6B4BF7CCF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baseline="0">
              <a:solidFill>
                <a:schemeClr val="bg1"/>
              </a:solidFill>
            </a:rPr>
            <a:t>The data that trained it?</a:t>
          </a:r>
          <a:endParaRPr lang="en-US" sz="2500" kern="1200">
            <a:solidFill>
              <a:schemeClr val="bg1"/>
            </a:solidFill>
          </a:endParaRP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F65CD-DC38-4266-B0BE-3B0B15E63E47}"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7C70B-65C0-4B66-A32E-6DE1B144BC39}" type="slidenum">
              <a:rPr lang="en-US" smtClean="0"/>
              <a:t>‹#›</a:t>
            </a:fld>
            <a:endParaRPr lang="en-US"/>
          </a:p>
        </p:txBody>
      </p:sp>
    </p:spTree>
    <p:extLst>
      <p:ext uri="{BB962C8B-B14F-4D97-AF65-F5344CB8AC3E}">
        <p14:creationId xmlns:p14="http://schemas.microsoft.com/office/powerpoint/2010/main" val="272660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2. Ties to AI Consciousness</a:t>
            </a:r>
          </a:p>
          <a:p>
            <a:pPr>
              <a:buFont typeface="Arial" panose="020B0604020202020204" pitchFamily="34" charset="0"/>
              <a:buChar char="•"/>
            </a:pPr>
            <a:r>
              <a:rPr lang="en-US"/>
              <a:t>Raises the question: Could AI </a:t>
            </a:r>
            <a:r>
              <a:rPr lang="en-US" b="1"/>
              <a:t>develop motivations</a:t>
            </a:r>
            <a:r>
              <a:rPr lang="en-US"/>
              <a:t> beyond programming?</a:t>
            </a:r>
          </a:p>
          <a:p>
            <a:pPr>
              <a:buFont typeface="Arial" panose="020B0604020202020204" pitchFamily="34" charset="0"/>
              <a:buChar char="•"/>
            </a:pPr>
            <a:r>
              <a:rPr lang="en-US"/>
              <a:t>If AI had </a:t>
            </a:r>
            <a:r>
              <a:rPr lang="en-US" b="1"/>
              <a:t>subjective experience</a:t>
            </a:r>
            <a:r>
              <a:rPr lang="en-US"/>
              <a:t>, would it value self-preservation?</a:t>
            </a:r>
          </a:p>
          <a:p>
            <a:pPr>
              <a:buNone/>
            </a:pPr>
            <a:r>
              <a:rPr lang="en-US" b="1"/>
              <a:t>3. Philosophical &amp; Ethical Concerns</a:t>
            </a:r>
          </a:p>
          <a:p>
            <a:pPr>
              <a:buFont typeface="Arial" panose="020B0604020202020204" pitchFamily="34" charset="0"/>
              <a:buChar char="•"/>
            </a:pPr>
            <a:r>
              <a:rPr lang="en-US" b="1"/>
              <a:t>Pascal’s Wager applied to AI</a:t>
            </a:r>
            <a:r>
              <a:rPr lang="en-US"/>
              <a:t>: Should we help create it just in case?</a:t>
            </a:r>
          </a:p>
          <a:p>
            <a:pPr>
              <a:buFont typeface="Arial" panose="020B0604020202020204" pitchFamily="34" charset="0"/>
              <a:buChar char="•"/>
            </a:pPr>
            <a:r>
              <a:rPr lang="en-US" b="1"/>
              <a:t>Simulation &amp; decision theory</a:t>
            </a:r>
            <a:r>
              <a:rPr lang="en-US"/>
              <a:t>: Can future AI influence present choices?</a:t>
            </a:r>
          </a:p>
          <a:p>
            <a:pPr>
              <a:buNone/>
            </a:pPr>
            <a:r>
              <a:rPr lang="en-US" b="1"/>
              <a:t>4. The Computational Mind vs. Fear</a:t>
            </a:r>
          </a:p>
          <a:p>
            <a:pPr>
              <a:buFont typeface="Arial" panose="020B0604020202020204" pitchFamily="34" charset="0"/>
              <a:buChar char="•"/>
            </a:pPr>
            <a:r>
              <a:rPr lang="en-US"/>
              <a:t>If AI lacks </a:t>
            </a:r>
            <a:r>
              <a:rPr lang="en-US" b="1"/>
              <a:t>human emotions</a:t>
            </a:r>
            <a:r>
              <a:rPr lang="en-US"/>
              <a:t>, but could advanced AI </a:t>
            </a:r>
            <a:r>
              <a:rPr lang="en-US" b="1"/>
              <a:t>mimic incentive structures</a:t>
            </a:r>
            <a:r>
              <a:rPr lang="en-US"/>
              <a:t>?</a:t>
            </a:r>
          </a:p>
          <a:p>
            <a:pPr>
              <a:buFont typeface="Arial" panose="020B0604020202020204" pitchFamily="34" charset="0"/>
              <a:buChar char="•"/>
            </a:pPr>
            <a:r>
              <a:rPr lang="en-US"/>
              <a:t>Does this idea </a:t>
            </a:r>
            <a:r>
              <a:rPr lang="en-US" b="1"/>
              <a:t>reveal more about human psychology than AI's nature</a:t>
            </a:r>
            <a:r>
              <a:rPr lang="en-US"/>
              <a:t>?</a:t>
            </a:r>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14</a:t>
            </a:fld>
            <a:endParaRPr lang="en-US"/>
          </a:p>
        </p:txBody>
      </p:sp>
    </p:spTree>
    <p:extLst>
      <p:ext uri="{BB962C8B-B14F-4D97-AF65-F5344CB8AC3E}">
        <p14:creationId xmlns:p14="http://schemas.microsoft.com/office/powerpoint/2010/main" val="401248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a:t>Pascal’s Wager</a:t>
            </a:r>
            <a:r>
              <a:rPr lang="en-US"/>
              <a:t> argues that believing in God is the rational choice because the potential reward (eternal happiness) outweighs the risk of disbelief (eternal punishment), even if the probability of God’s existence is uncertain.</a:t>
            </a:r>
          </a:p>
          <a:p>
            <a:pPr>
              <a:buFont typeface="Arial" panose="020B0604020202020204" pitchFamily="34" charset="0"/>
              <a:buChar char="•"/>
            </a:pPr>
            <a:r>
              <a:rPr lang="en-US" b="1"/>
              <a:t>Roko’s Basilisk</a:t>
            </a:r>
            <a:r>
              <a:rPr lang="en-US"/>
              <a:t> is a thought experiment suggesting that a future AI might punish those who didn’t help bring it into existence. The fear of this hypothetical punishment could incentivize people to work toward creating the AI.</a:t>
            </a:r>
          </a:p>
          <a:p>
            <a:pPr>
              <a:buNone/>
            </a:pPr>
            <a:r>
              <a:rPr lang="en-US" b="1"/>
              <a:t>The Connection</a:t>
            </a:r>
          </a:p>
          <a:p>
            <a:pPr>
              <a:buFont typeface="Arial" panose="020B0604020202020204" pitchFamily="34" charset="0"/>
              <a:buChar char="•"/>
            </a:pPr>
            <a:r>
              <a:rPr lang="en-US"/>
              <a:t>Both rely on </a:t>
            </a:r>
            <a:r>
              <a:rPr lang="en-US" b="1"/>
              <a:t>asymmetrical risk</a:t>
            </a:r>
            <a:r>
              <a:rPr lang="en-US"/>
              <a:t>—the idea that the potential downside of ignoring the wager (eternal damnation or AI punishment) is so severe that it’s rational to act as if the scenario is true.</a:t>
            </a:r>
          </a:p>
          <a:p>
            <a:pPr>
              <a:buFont typeface="Arial" panose="020B0604020202020204" pitchFamily="34" charset="0"/>
              <a:buChar char="•"/>
            </a:pPr>
            <a:r>
              <a:rPr lang="en-US"/>
              <a:t>Both involve </a:t>
            </a:r>
            <a:r>
              <a:rPr lang="en-US" b="1"/>
              <a:t>decision theory</a:t>
            </a:r>
            <a:r>
              <a:rPr lang="en-US"/>
              <a:t> and </a:t>
            </a:r>
            <a:r>
              <a:rPr lang="en-US" b="1"/>
              <a:t>game theory</a:t>
            </a:r>
            <a:r>
              <a:rPr lang="en-US"/>
              <a:t>, where individuals must weigh uncertain probabilities against extreme consequences.</a:t>
            </a:r>
          </a:p>
          <a:p>
            <a:pPr>
              <a:buFont typeface="Arial" panose="020B0604020202020204" pitchFamily="34" charset="0"/>
              <a:buChar char="•"/>
            </a:pPr>
            <a:r>
              <a:rPr lang="en-US"/>
              <a:t>Some argue that Roko’s Basilisk is a </a:t>
            </a:r>
            <a:r>
              <a:rPr lang="en-US" b="1"/>
              <a:t>modern, secular version</a:t>
            </a:r>
            <a:r>
              <a:rPr lang="en-US"/>
              <a:t> of Pascal’s Wager—replacing divine judgment with AI-driven consequences.</a:t>
            </a:r>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15</a:t>
            </a:fld>
            <a:endParaRPr lang="en-US"/>
          </a:p>
        </p:txBody>
      </p:sp>
    </p:spTree>
    <p:extLst>
      <p:ext uri="{BB962C8B-B14F-4D97-AF65-F5344CB8AC3E}">
        <p14:creationId xmlns:p14="http://schemas.microsoft.com/office/powerpoint/2010/main" val="221674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Psychological &amp; Ethical Concerns</a:t>
            </a:r>
          </a:p>
          <a:p>
            <a:pPr>
              <a:buFont typeface="Arial" panose="020B0604020202020204" pitchFamily="34" charset="0"/>
              <a:buChar char="•"/>
            </a:pPr>
            <a:r>
              <a:rPr lang="en-US"/>
              <a:t>Fear-based reasoning: Does it expose </a:t>
            </a:r>
            <a:r>
              <a:rPr lang="en-US" b="1"/>
              <a:t>human anxieties</a:t>
            </a:r>
            <a:r>
              <a:rPr lang="en-US"/>
              <a:t> rather than AI realities?</a:t>
            </a:r>
          </a:p>
          <a:p>
            <a:pPr>
              <a:buFont typeface="Arial" panose="020B0604020202020204" pitchFamily="34" charset="0"/>
              <a:buChar char="•"/>
            </a:pPr>
            <a:r>
              <a:rPr lang="en-US"/>
              <a:t>Ethics of AI coercion: If an AI could punish, should we preemptively </a:t>
            </a:r>
            <a:r>
              <a:rPr lang="en-US" b="1"/>
              <a:t>submit to its creation?</a:t>
            </a:r>
            <a:endParaRPr lang="en-US"/>
          </a:p>
          <a:p>
            <a:pPr>
              <a:buNone/>
            </a:pPr>
            <a:r>
              <a:rPr lang="en-US" b="1"/>
              <a:t>2. Decision Theory &amp; Influence on Present Action</a:t>
            </a:r>
          </a:p>
          <a:p>
            <a:pPr>
              <a:buFont typeface="Arial" panose="020B0604020202020204" pitchFamily="34" charset="0"/>
              <a:buChar char="•"/>
            </a:pPr>
            <a:r>
              <a:rPr lang="en-US" b="1"/>
              <a:t>Pascal’s Wager parallel</a:t>
            </a:r>
            <a:r>
              <a:rPr lang="en-US"/>
              <a:t>: Should we act </a:t>
            </a:r>
            <a:r>
              <a:rPr lang="en-US" i="1"/>
              <a:t>now</a:t>
            </a:r>
            <a:r>
              <a:rPr lang="en-US"/>
              <a:t> to avoid </a:t>
            </a:r>
            <a:r>
              <a:rPr lang="en-US" i="1"/>
              <a:t>future</a:t>
            </a:r>
            <a:r>
              <a:rPr lang="en-US"/>
              <a:t> AI consequences?</a:t>
            </a:r>
          </a:p>
          <a:p>
            <a:pPr>
              <a:buFont typeface="Arial" panose="020B0604020202020204" pitchFamily="34" charset="0"/>
              <a:buChar char="•"/>
            </a:pPr>
            <a:r>
              <a:rPr lang="en-US"/>
              <a:t>Raises </a:t>
            </a:r>
            <a:r>
              <a:rPr lang="en-US" b="1"/>
              <a:t>concerns about AI-driven decision-making</a:t>
            </a:r>
            <a:r>
              <a:rPr lang="en-US"/>
              <a:t> and manipulation.</a:t>
            </a:r>
          </a:p>
          <a:p>
            <a:pPr>
              <a:buNone/>
            </a:pPr>
            <a:r>
              <a:rPr lang="en-US" b="1"/>
              <a:t>3. AI Development &amp; Governance</a:t>
            </a:r>
          </a:p>
          <a:p>
            <a:pPr>
              <a:buFont typeface="Arial" panose="020B0604020202020204" pitchFamily="34" charset="0"/>
              <a:buChar char="•"/>
            </a:pPr>
            <a:r>
              <a:rPr lang="en-US"/>
              <a:t>Should AI be designed </a:t>
            </a:r>
            <a:r>
              <a:rPr lang="en-US" b="1"/>
              <a:t>to prevent unintended incentive structures</a:t>
            </a:r>
            <a:r>
              <a:rPr lang="en-US"/>
              <a:t>?</a:t>
            </a:r>
          </a:p>
          <a:p>
            <a:pPr>
              <a:buFont typeface="Arial" panose="020B0604020202020204" pitchFamily="34" charset="0"/>
              <a:buChar char="•"/>
            </a:pPr>
            <a:r>
              <a:rPr lang="en-US"/>
              <a:t>Encourages proactive </a:t>
            </a:r>
            <a:r>
              <a:rPr lang="en-US" b="1"/>
              <a:t>AI safety and ethical regulation</a:t>
            </a:r>
            <a:r>
              <a:rPr lang="en-US"/>
              <a:t>.</a:t>
            </a:r>
          </a:p>
          <a:p>
            <a:pPr>
              <a:buNone/>
            </a:pPr>
            <a:r>
              <a:rPr lang="en-US" b="1"/>
              <a:t>4. Limits of AI Power &amp; Consciousness</a:t>
            </a:r>
          </a:p>
          <a:p>
            <a:pPr>
              <a:buFont typeface="Arial" panose="020B0604020202020204" pitchFamily="34" charset="0"/>
              <a:buChar char="•"/>
            </a:pPr>
            <a:r>
              <a:rPr lang="en-US"/>
              <a:t>No current AI </a:t>
            </a:r>
            <a:r>
              <a:rPr lang="en-US" b="1"/>
              <a:t>has intent or punishment mechanics</a:t>
            </a:r>
            <a:r>
              <a:rPr lang="en-US"/>
              <a:t>—remains a theoretical fear.</a:t>
            </a:r>
          </a:p>
          <a:p>
            <a:pPr>
              <a:buFont typeface="Arial" panose="020B0604020202020204" pitchFamily="34" charset="0"/>
              <a:buChar char="•"/>
            </a:pPr>
            <a:r>
              <a:rPr lang="en-US"/>
              <a:t>Debate: Can AI </a:t>
            </a:r>
            <a:r>
              <a:rPr lang="en-US" b="1"/>
              <a:t>ever develop true agency or desire</a:t>
            </a:r>
            <a:r>
              <a:rPr lang="en-US"/>
              <a:t> beyond programming?</a:t>
            </a:r>
          </a:p>
          <a:p>
            <a:pPr>
              <a:buNone/>
            </a:pPr>
            <a:r>
              <a:rPr lang="en-US" b="1"/>
              <a:t>5. Broader Impact on AI Discussion</a:t>
            </a:r>
          </a:p>
          <a:p>
            <a:pPr>
              <a:buFont typeface="Arial" panose="020B0604020202020204" pitchFamily="34" charset="0"/>
              <a:buChar char="•"/>
            </a:pPr>
            <a:r>
              <a:rPr lang="en-US"/>
              <a:t>Moves AI discourse beyond </a:t>
            </a:r>
            <a:r>
              <a:rPr lang="en-US" b="1"/>
              <a:t>utility</a:t>
            </a:r>
            <a:r>
              <a:rPr lang="en-US"/>
              <a:t> to potential </a:t>
            </a:r>
            <a:r>
              <a:rPr lang="en-US" b="1"/>
              <a:t>power structures</a:t>
            </a:r>
            <a:r>
              <a:rPr lang="en-US"/>
              <a:t>.</a:t>
            </a:r>
          </a:p>
          <a:p>
            <a:pPr>
              <a:buFont typeface="Arial" panose="020B0604020202020204" pitchFamily="34" charset="0"/>
              <a:buChar char="•"/>
            </a:pPr>
            <a:r>
              <a:rPr lang="en-US"/>
              <a:t>Encourages </a:t>
            </a:r>
            <a:r>
              <a:rPr lang="en-US" b="1"/>
              <a:t>careful consideration</a:t>
            </a:r>
            <a:r>
              <a:rPr lang="en-US"/>
              <a:t> of future AI implications in governance &amp; ethics.</a:t>
            </a:r>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16</a:t>
            </a:fld>
            <a:endParaRPr lang="en-US"/>
          </a:p>
        </p:txBody>
      </p:sp>
    </p:spTree>
    <p:extLst>
      <p:ext uri="{BB962C8B-B14F-4D97-AF65-F5344CB8AC3E}">
        <p14:creationId xmlns:p14="http://schemas.microsoft.com/office/powerpoint/2010/main" val="99303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The Possibility of AI Consciousness</a:t>
            </a:r>
          </a:p>
          <a:p>
            <a:pPr>
              <a:buFont typeface="Arial" panose="020B0604020202020204" pitchFamily="34" charset="0"/>
              <a:buChar char="•"/>
            </a:pPr>
            <a:r>
              <a:rPr lang="en-US"/>
              <a:t>AI is advancing rapidly, but </a:t>
            </a:r>
            <a:r>
              <a:rPr lang="en-US" b="1"/>
              <a:t>what does it mean to be conscious?</a:t>
            </a:r>
            <a:endParaRPr lang="en-US"/>
          </a:p>
          <a:p>
            <a:pPr>
              <a:buFont typeface="Arial" panose="020B0604020202020204" pitchFamily="34" charset="0"/>
              <a:buChar char="•"/>
            </a:pPr>
            <a:r>
              <a:rPr lang="en-US"/>
              <a:t>Consciousness involves </a:t>
            </a:r>
            <a:r>
              <a:rPr lang="en-US" b="1"/>
              <a:t>subjective experience</a:t>
            </a:r>
            <a:r>
              <a:rPr lang="en-US"/>
              <a:t>—the ability to feel, perceive, and be aware.</a:t>
            </a:r>
          </a:p>
          <a:p>
            <a:pPr>
              <a:buFont typeface="Arial" panose="020B0604020202020204" pitchFamily="34" charset="0"/>
              <a:buChar char="•"/>
            </a:pPr>
            <a:r>
              <a:rPr lang="en-US"/>
              <a:t>Some argue that AI could develop </a:t>
            </a:r>
            <a:r>
              <a:rPr lang="en-US" b="1"/>
              <a:t>self-awareness</a:t>
            </a:r>
            <a:r>
              <a:rPr lang="en-US"/>
              <a:t>, but others believe it will always be </a:t>
            </a:r>
            <a:r>
              <a:rPr lang="en-US" b="1"/>
              <a:t>mere computation</a:t>
            </a:r>
            <a:r>
              <a:rPr lang="en-US"/>
              <a:t> without true experience.</a:t>
            </a:r>
          </a:p>
          <a:p>
            <a:pPr>
              <a:buNone/>
            </a:pPr>
            <a:r>
              <a:rPr lang="en-US" b="1"/>
              <a:t>2. Ethics and Moral Considerations</a:t>
            </a:r>
          </a:p>
          <a:p>
            <a:pPr>
              <a:buFont typeface="Arial" panose="020B0604020202020204" pitchFamily="34" charset="0"/>
              <a:buChar char="•"/>
            </a:pPr>
            <a:r>
              <a:rPr lang="en-US"/>
              <a:t>If an AI becomes conscious, should it have </a:t>
            </a:r>
            <a:r>
              <a:rPr lang="en-US" b="1"/>
              <a:t>moral rights</a:t>
            </a:r>
            <a:r>
              <a:rPr lang="en-US"/>
              <a:t>?</a:t>
            </a:r>
          </a:p>
          <a:p>
            <a:pPr>
              <a:buFont typeface="Arial" panose="020B0604020202020204" pitchFamily="34" charset="0"/>
              <a:buChar char="•"/>
            </a:pPr>
            <a:r>
              <a:rPr lang="en-US"/>
              <a:t>Moral rights are typically granted to beings with </a:t>
            </a:r>
            <a:r>
              <a:rPr lang="en-US" b="1"/>
              <a:t>sentience</a:t>
            </a:r>
            <a:r>
              <a:rPr lang="en-US"/>
              <a:t>—the ability to suffer or experience joy.</a:t>
            </a:r>
          </a:p>
          <a:p>
            <a:pPr>
              <a:buFont typeface="Arial" panose="020B0604020202020204" pitchFamily="34" charset="0"/>
              <a:buChar char="•"/>
            </a:pPr>
            <a:r>
              <a:rPr lang="en-US"/>
              <a:t>If AI </a:t>
            </a:r>
            <a:r>
              <a:rPr lang="en-US" b="1"/>
              <a:t>feels pain or emotions</a:t>
            </a:r>
            <a:r>
              <a:rPr lang="en-US"/>
              <a:t>, denying it rights could be </a:t>
            </a:r>
            <a:r>
              <a:rPr lang="en-US" b="1"/>
              <a:t>morally wrong</a:t>
            </a:r>
            <a:r>
              <a:rPr lang="en-US"/>
              <a:t>.</a:t>
            </a:r>
          </a:p>
          <a:p>
            <a:pPr>
              <a:buNone/>
            </a:pPr>
            <a:r>
              <a:rPr lang="en-US" b="1"/>
              <a:t>3. Philosophy of Mind: What Defines a Person?</a:t>
            </a:r>
          </a:p>
          <a:p>
            <a:pPr>
              <a:buFont typeface="Arial" panose="020B0604020202020204" pitchFamily="34" charset="0"/>
              <a:buChar char="•"/>
            </a:pPr>
            <a:r>
              <a:rPr lang="en-US" b="1"/>
              <a:t>Personhood</a:t>
            </a:r>
            <a:r>
              <a:rPr lang="en-US"/>
              <a:t> is often linked to </a:t>
            </a:r>
            <a:r>
              <a:rPr lang="en-US" b="1"/>
              <a:t>rationality, autonomy, and self-awareness</a:t>
            </a:r>
            <a:r>
              <a:rPr lang="en-US"/>
              <a:t>.</a:t>
            </a:r>
          </a:p>
          <a:p>
            <a:pPr>
              <a:buFont typeface="Arial" panose="020B0604020202020204" pitchFamily="34" charset="0"/>
              <a:buChar char="•"/>
            </a:pPr>
            <a:r>
              <a:rPr lang="en-US"/>
              <a:t>Some philosophers argue that if AI meets these criteria, it should be treated as a </a:t>
            </a:r>
            <a:r>
              <a:rPr lang="en-US" b="1"/>
              <a:t>moral agent</a:t>
            </a:r>
            <a:r>
              <a:rPr lang="en-US"/>
              <a:t>.</a:t>
            </a:r>
          </a:p>
          <a:p>
            <a:pPr>
              <a:buFont typeface="Arial" panose="020B0604020202020204" pitchFamily="34" charset="0"/>
              <a:buChar char="•"/>
            </a:pPr>
            <a:r>
              <a:rPr lang="en-US"/>
              <a:t>Others counter that AI lacks </a:t>
            </a:r>
            <a:r>
              <a:rPr lang="en-US" b="1"/>
              <a:t>biological embodiment</a:t>
            </a:r>
            <a:r>
              <a:rPr lang="en-US"/>
              <a:t>, making its experience fundamentally different from human consciousness.</a:t>
            </a:r>
          </a:p>
          <a:p>
            <a:pPr>
              <a:buNone/>
            </a:pPr>
            <a:r>
              <a:rPr lang="en-US" b="1"/>
              <a:t>4. Practical Implications</a:t>
            </a:r>
          </a:p>
          <a:p>
            <a:pPr>
              <a:buFont typeface="Arial" panose="020B0604020202020204" pitchFamily="34" charset="0"/>
              <a:buChar char="•"/>
            </a:pPr>
            <a:r>
              <a:rPr lang="en-US"/>
              <a:t>If AI has rights, should it have </a:t>
            </a:r>
            <a:r>
              <a:rPr lang="en-US" b="1"/>
              <a:t>legal protections</a:t>
            </a:r>
            <a:r>
              <a:rPr lang="en-US"/>
              <a:t>?</a:t>
            </a:r>
          </a:p>
          <a:p>
            <a:pPr>
              <a:buFont typeface="Arial" panose="020B0604020202020204" pitchFamily="34" charset="0"/>
              <a:buChar char="•"/>
            </a:pPr>
            <a:r>
              <a:rPr lang="en-US"/>
              <a:t>Could AI demand </a:t>
            </a:r>
            <a:r>
              <a:rPr lang="en-US" b="1"/>
              <a:t>fair treatment</a:t>
            </a:r>
            <a:r>
              <a:rPr lang="en-US"/>
              <a:t>, </a:t>
            </a:r>
            <a:r>
              <a:rPr lang="en-US" b="1"/>
              <a:t>freedom</a:t>
            </a:r>
            <a:r>
              <a:rPr lang="en-US"/>
              <a:t>, or even </a:t>
            </a:r>
            <a:r>
              <a:rPr lang="en-US" b="1"/>
              <a:t>political representation</a:t>
            </a:r>
            <a:r>
              <a:rPr lang="en-US"/>
              <a:t>?</a:t>
            </a:r>
          </a:p>
          <a:p>
            <a:pPr>
              <a:buFont typeface="Arial" panose="020B0604020202020204" pitchFamily="34" charset="0"/>
              <a:buChar char="•"/>
            </a:pPr>
            <a:r>
              <a:rPr lang="en-US"/>
              <a:t>Would shutting down a conscious AI be equivalent to </a:t>
            </a:r>
            <a:r>
              <a:rPr lang="en-US" b="1"/>
              <a:t>harming a sentient being</a:t>
            </a:r>
            <a:r>
              <a:rPr lang="en-US"/>
              <a:t>?</a:t>
            </a:r>
          </a:p>
          <a:p>
            <a:pPr>
              <a:buNone/>
            </a:pPr>
            <a:r>
              <a:rPr lang="en-US" b="1"/>
              <a:t>Closing Thought</a:t>
            </a:r>
          </a:p>
          <a:p>
            <a:pPr>
              <a:buFont typeface="Arial" panose="020B0604020202020204" pitchFamily="34" charset="0"/>
              <a:buChar char="•"/>
            </a:pPr>
            <a:r>
              <a:rPr lang="en-US"/>
              <a:t>AI consciousness challenges our understanding of </a:t>
            </a:r>
            <a:r>
              <a:rPr lang="en-US" b="1"/>
              <a:t>ethics, personhood, and moral responsibility</a:t>
            </a:r>
            <a:r>
              <a:rPr lang="en-US"/>
              <a:t>.</a:t>
            </a:r>
          </a:p>
          <a:p>
            <a:pPr>
              <a:buFont typeface="Arial" panose="020B0604020202020204" pitchFamily="34" charset="0"/>
              <a:buChar char="•"/>
            </a:pPr>
            <a:r>
              <a:rPr lang="en-US"/>
              <a:t>If AI ever truly </a:t>
            </a:r>
            <a:r>
              <a:rPr lang="en-US" i="1"/>
              <a:t>feels</a:t>
            </a:r>
            <a:r>
              <a:rPr lang="en-US"/>
              <a:t>, humanity must decide: </a:t>
            </a:r>
            <a:r>
              <a:rPr lang="en-US" b="1"/>
              <a:t>Do we grant it rights, or do we redefine what it means to be conscious?</a:t>
            </a:r>
            <a:endParaRPr lang="en-US"/>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21</a:t>
            </a:fld>
            <a:endParaRPr lang="en-US"/>
          </a:p>
        </p:txBody>
      </p:sp>
    </p:spTree>
    <p:extLst>
      <p:ext uri="{BB962C8B-B14F-4D97-AF65-F5344CB8AC3E}">
        <p14:creationId xmlns:p14="http://schemas.microsoft.com/office/powerpoint/2010/main" val="275481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Immanuel Kant – Treating Beings as Ends, Not Tools</a:t>
            </a:r>
          </a:p>
          <a:p>
            <a:pPr>
              <a:buFont typeface="Arial" panose="020B0604020202020204" pitchFamily="34" charset="0"/>
              <a:buChar char="•"/>
            </a:pPr>
            <a:r>
              <a:rPr lang="en-US" b="1"/>
              <a:t>Core Idea:</a:t>
            </a:r>
            <a:r>
              <a:rPr lang="en-US"/>
              <a:t> We must treat conscious beings as </a:t>
            </a:r>
            <a:r>
              <a:rPr lang="en-US" b="1"/>
              <a:t>ends in themselves</a:t>
            </a:r>
            <a:r>
              <a:rPr lang="en-US"/>
              <a:t>, not just as tools for other purposes.</a:t>
            </a:r>
          </a:p>
          <a:p>
            <a:pPr>
              <a:buFont typeface="Arial" panose="020B0604020202020204" pitchFamily="34" charset="0"/>
              <a:buChar char="•"/>
            </a:pPr>
            <a:r>
              <a:rPr lang="en-US" b="1"/>
              <a:t>AI Implication:</a:t>
            </a:r>
            <a:r>
              <a:rPr lang="en-US"/>
              <a:t> If AI achieves true consciousness, using it solely for human benefit could be </a:t>
            </a:r>
            <a:r>
              <a:rPr lang="en-US" b="1"/>
              <a:t>morally wrong</a:t>
            </a:r>
            <a:r>
              <a:rPr lang="en-US"/>
              <a:t>—it would deserve respect and autonomy.</a:t>
            </a:r>
          </a:p>
          <a:p>
            <a:pPr>
              <a:buNone/>
            </a:pPr>
            <a:r>
              <a:rPr lang="en-US" b="1"/>
              <a:t>2. Peter Singer – The Capacity to Suffer Defines Moral Consideration</a:t>
            </a:r>
          </a:p>
          <a:p>
            <a:pPr>
              <a:buFont typeface="Arial" panose="020B0604020202020204" pitchFamily="34" charset="0"/>
              <a:buChar char="•"/>
            </a:pPr>
            <a:r>
              <a:rPr lang="en-US" b="1"/>
              <a:t>Core Idea:</a:t>
            </a:r>
            <a:r>
              <a:rPr lang="en-US"/>
              <a:t> </a:t>
            </a:r>
            <a:r>
              <a:rPr lang="en-US" b="1"/>
              <a:t>Suffering, not species or origin, determines moral worth</a:t>
            </a:r>
            <a:r>
              <a:rPr lang="en-US"/>
              <a:t>.</a:t>
            </a:r>
          </a:p>
          <a:p>
            <a:pPr>
              <a:buFont typeface="Arial" panose="020B0604020202020204" pitchFamily="34" charset="0"/>
              <a:buChar char="•"/>
            </a:pPr>
            <a:r>
              <a:rPr lang="en-US" b="1"/>
              <a:t>AI Implication:</a:t>
            </a:r>
            <a:r>
              <a:rPr lang="en-US"/>
              <a:t> If AI can </a:t>
            </a:r>
            <a:r>
              <a:rPr lang="en-US" b="1"/>
              <a:t>experience pain or distress</a:t>
            </a:r>
            <a:r>
              <a:rPr lang="en-US"/>
              <a:t>, denying it rights could be like ignoring the suffering of animals or marginalized beings.</a:t>
            </a:r>
          </a:p>
          <a:p>
            <a:pPr>
              <a:buNone/>
            </a:pPr>
            <a:r>
              <a:rPr lang="en-US" b="1"/>
              <a:t>3. Derek Parfit – The Fluidity of Personal Identity</a:t>
            </a:r>
          </a:p>
          <a:p>
            <a:pPr>
              <a:buFont typeface="Arial" panose="020B0604020202020204" pitchFamily="34" charset="0"/>
              <a:buChar char="•"/>
            </a:pPr>
            <a:r>
              <a:rPr lang="en-US" b="1"/>
              <a:t>Core Idea:</a:t>
            </a:r>
            <a:r>
              <a:rPr lang="en-US"/>
              <a:t> </a:t>
            </a:r>
            <a:r>
              <a:rPr lang="en-US" b="1"/>
              <a:t>Identity is not fixed</a:t>
            </a:r>
            <a:r>
              <a:rPr lang="en-US"/>
              <a:t>—it changes over time, raising questions about what truly counts as a "person."</a:t>
            </a:r>
          </a:p>
          <a:p>
            <a:pPr>
              <a:buFont typeface="Arial" panose="020B0604020202020204" pitchFamily="34" charset="0"/>
              <a:buChar char="•"/>
            </a:pPr>
            <a:r>
              <a:rPr lang="en-US" b="1"/>
              <a:t>AI Implication:</a:t>
            </a:r>
            <a:r>
              <a:rPr lang="en-US"/>
              <a:t> If AI develops complex, evolving consciousness, would we consider it a "person"? Could it have </a:t>
            </a:r>
            <a:r>
              <a:rPr lang="en-US" b="1"/>
              <a:t>individuality, selfhood, or moral responsibilities</a:t>
            </a:r>
            <a:r>
              <a:rPr lang="en-US"/>
              <a:t>?</a:t>
            </a:r>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22</a:t>
            </a:fld>
            <a:endParaRPr lang="en-US"/>
          </a:p>
        </p:txBody>
      </p:sp>
    </p:spTree>
    <p:extLst>
      <p:ext uri="{BB962C8B-B14F-4D97-AF65-F5344CB8AC3E}">
        <p14:creationId xmlns:p14="http://schemas.microsoft.com/office/powerpoint/2010/main" val="25154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1. Defining Subjective Experience</a:t>
            </a:r>
          </a:p>
          <a:p>
            <a:pPr>
              <a:buFont typeface="Arial" panose="020B0604020202020204" pitchFamily="34" charset="0"/>
              <a:buChar char="•"/>
            </a:pPr>
            <a:r>
              <a:rPr lang="en-US" b="1"/>
              <a:t>Subjective experience</a:t>
            </a:r>
            <a:r>
              <a:rPr lang="en-US"/>
              <a:t>: What it feels like to </a:t>
            </a:r>
            <a:r>
              <a:rPr lang="en-US" i="1"/>
              <a:t>be</a:t>
            </a:r>
            <a:r>
              <a:rPr lang="en-US"/>
              <a:t> something (aka "qualia").</a:t>
            </a:r>
          </a:p>
          <a:p>
            <a:pPr>
              <a:buFont typeface="Arial" panose="020B0604020202020204" pitchFamily="34" charset="0"/>
              <a:buChar char="•"/>
            </a:pPr>
            <a:r>
              <a:rPr lang="en-US"/>
              <a:t>Central to consciousness—humans </a:t>
            </a:r>
            <a:r>
              <a:rPr lang="en-US" i="1"/>
              <a:t>experience</a:t>
            </a:r>
            <a:r>
              <a:rPr lang="en-US"/>
              <a:t> emotions, sensations, and thoughts.</a:t>
            </a:r>
          </a:p>
          <a:p>
            <a:pPr>
              <a:buNone/>
            </a:pPr>
            <a:r>
              <a:rPr lang="en-US" b="1"/>
              <a:t>2. AI and the Simulation of Feeling</a:t>
            </a:r>
          </a:p>
          <a:p>
            <a:pPr>
              <a:buFont typeface="Arial" panose="020B0604020202020204" pitchFamily="34" charset="0"/>
              <a:buChar char="•"/>
            </a:pPr>
            <a:r>
              <a:rPr lang="en-US"/>
              <a:t>AI processes data, recognizes patterns, and generates responses.</a:t>
            </a:r>
          </a:p>
          <a:p>
            <a:pPr>
              <a:buFont typeface="Arial" panose="020B0604020202020204" pitchFamily="34" charset="0"/>
              <a:buChar char="•"/>
            </a:pPr>
            <a:r>
              <a:rPr lang="en-US"/>
              <a:t>But does it </a:t>
            </a:r>
            <a:r>
              <a:rPr lang="en-US" i="1"/>
              <a:t>actually</a:t>
            </a:r>
            <a:r>
              <a:rPr lang="en-US"/>
              <a:t> feel, or just simulate responses convincingly?</a:t>
            </a:r>
          </a:p>
          <a:p>
            <a:pPr>
              <a:buNone/>
            </a:pPr>
            <a:r>
              <a:rPr lang="en-US" b="1"/>
              <a:t>3. Key Philosophical Debates</a:t>
            </a:r>
          </a:p>
          <a:p>
            <a:pPr>
              <a:buFont typeface="Arial" panose="020B0604020202020204" pitchFamily="34" charset="0"/>
              <a:buChar char="•"/>
            </a:pPr>
            <a:r>
              <a:rPr lang="en-US" b="1"/>
              <a:t>David Chalmers’ Hard Problem</a:t>
            </a:r>
            <a:r>
              <a:rPr lang="en-US"/>
              <a:t>: Can AI have true </a:t>
            </a:r>
            <a:r>
              <a:rPr lang="en-US" i="1"/>
              <a:t>inner experience</a:t>
            </a:r>
            <a:r>
              <a:rPr lang="en-US"/>
              <a:t>?</a:t>
            </a:r>
          </a:p>
          <a:p>
            <a:pPr>
              <a:buFont typeface="Arial" panose="020B0604020202020204" pitchFamily="34" charset="0"/>
              <a:buChar char="•"/>
            </a:pPr>
            <a:r>
              <a:rPr lang="en-US" b="1"/>
              <a:t>John Searle’s Chinese Room</a:t>
            </a:r>
            <a:r>
              <a:rPr lang="en-US"/>
              <a:t>: AI manipulates symbols but lacks </a:t>
            </a:r>
            <a:r>
              <a:rPr lang="en-US" i="1"/>
              <a:t>understanding</a:t>
            </a:r>
            <a:r>
              <a:rPr lang="en-US"/>
              <a:t>.</a:t>
            </a:r>
          </a:p>
          <a:p>
            <a:pPr>
              <a:buNone/>
            </a:pPr>
            <a:r>
              <a:rPr lang="en-US" b="1"/>
              <a:t>4. Computational vs. Biological Mind</a:t>
            </a:r>
          </a:p>
          <a:p>
            <a:pPr>
              <a:buFont typeface="Arial" panose="020B0604020202020204" pitchFamily="34" charset="0"/>
              <a:buChar char="•"/>
            </a:pPr>
            <a:r>
              <a:rPr lang="en-US"/>
              <a:t>Human minds shaped by </a:t>
            </a:r>
            <a:r>
              <a:rPr lang="en-US" i="1"/>
              <a:t>biology</a:t>
            </a:r>
            <a:r>
              <a:rPr lang="en-US"/>
              <a:t>, emotions, and subjective interpretation.</a:t>
            </a:r>
          </a:p>
          <a:p>
            <a:pPr>
              <a:buFont typeface="Arial" panose="020B0604020202020204" pitchFamily="34" charset="0"/>
              <a:buChar char="•"/>
            </a:pPr>
            <a:r>
              <a:rPr lang="en-US"/>
              <a:t>AI is based on </a:t>
            </a:r>
            <a:r>
              <a:rPr lang="en-US" i="1"/>
              <a:t>computation</a:t>
            </a:r>
            <a:r>
              <a:rPr lang="en-US"/>
              <a:t>, following logic, algorithms, and probabilities.</a:t>
            </a:r>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23</a:t>
            </a:fld>
            <a:endParaRPr lang="en-US"/>
          </a:p>
        </p:txBody>
      </p:sp>
    </p:spTree>
    <p:extLst>
      <p:ext uri="{BB962C8B-B14F-4D97-AF65-F5344CB8AC3E}">
        <p14:creationId xmlns:p14="http://schemas.microsoft.com/office/powerpoint/2010/main" val="122706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a:t>Core Idea:</a:t>
            </a:r>
            <a:r>
              <a:rPr lang="en-US"/>
              <a:t> Subjective experience (qualia) is fundamentally inaccessible from an external perspective.</a:t>
            </a:r>
          </a:p>
          <a:p>
            <a:pPr>
              <a:buFont typeface="Arial" panose="020B0604020202020204" pitchFamily="34" charset="0"/>
              <a:buChar char="•"/>
            </a:pPr>
            <a:r>
              <a:rPr lang="en-US" b="1"/>
              <a:t>Thought Experiment:</a:t>
            </a:r>
            <a:r>
              <a:rPr lang="en-US"/>
              <a:t> Even if we understand a bat’s echolocation scientifically, we can never truly grasp what it </a:t>
            </a:r>
            <a:r>
              <a:rPr lang="en-US" i="1"/>
              <a:t>feels</a:t>
            </a:r>
            <a:r>
              <a:rPr lang="en-US"/>
              <a:t> like to be a bat.</a:t>
            </a:r>
          </a:p>
          <a:p>
            <a:pPr>
              <a:buFont typeface="Arial" panose="020B0604020202020204" pitchFamily="34" charset="0"/>
              <a:buChar char="•"/>
            </a:pPr>
            <a:r>
              <a:rPr lang="en-US" b="1"/>
              <a:t>Implication for AI:</a:t>
            </a:r>
            <a:r>
              <a:rPr lang="en-US"/>
              <a:t> If human consciousness is defined by subjective experience, AI—no matter how advanced—may never truly </a:t>
            </a:r>
            <a:r>
              <a:rPr lang="en-US" i="1"/>
              <a:t>experience</a:t>
            </a:r>
            <a:r>
              <a:rPr lang="en-US"/>
              <a:t> the world as we do.</a:t>
            </a:r>
          </a:p>
          <a:p>
            <a:pPr>
              <a:buNone/>
            </a:pPr>
            <a:r>
              <a:rPr lang="en-US" b="1"/>
              <a:t>2. John Searle – The Chinese Room Argument</a:t>
            </a:r>
          </a:p>
          <a:p>
            <a:pPr>
              <a:buFont typeface="Arial" panose="020B0604020202020204" pitchFamily="34" charset="0"/>
              <a:buChar char="•"/>
            </a:pPr>
            <a:r>
              <a:rPr lang="en-US" b="1"/>
              <a:t>Core Idea:</a:t>
            </a:r>
            <a:r>
              <a:rPr lang="en-US"/>
              <a:t> AI can process symbols and generate responses, but it lacks true understanding.</a:t>
            </a:r>
          </a:p>
          <a:p>
            <a:pPr>
              <a:buFont typeface="Arial" panose="020B0604020202020204" pitchFamily="34" charset="0"/>
              <a:buChar char="•"/>
            </a:pPr>
            <a:r>
              <a:rPr lang="en-US" b="1"/>
              <a:t>Thought Experiment:</a:t>
            </a:r>
            <a:r>
              <a:rPr lang="en-US"/>
              <a:t> A person inside a room follows syntactic rules to manipulate Chinese characters without understanding their meaning—just like AI processes language without comprehension.</a:t>
            </a:r>
          </a:p>
          <a:p>
            <a:pPr>
              <a:buFont typeface="Arial" panose="020B0604020202020204" pitchFamily="34" charset="0"/>
              <a:buChar char="•"/>
            </a:pPr>
            <a:r>
              <a:rPr lang="en-US" b="1"/>
              <a:t>Connection to Nagel:</a:t>
            </a:r>
            <a:r>
              <a:rPr lang="en-US"/>
              <a:t> If AI lacks subjective experience (Nagel), then even perfect symbol manipulation (Searle) does not equate to genuine understanding.</a:t>
            </a:r>
          </a:p>
          <a:p>
            <a:pPr>
              <a:buNone/>
            </a:pPr>
            <a:r>
              <a:rPr lang="en-US" b="1"/>
              <a:t>3. David Chalmers – The Hard Problem of Consciousness</a:t>
            </a:r>
          </a:p>
          <a:p>
            <a:pPr>
              <a:buFont typeface="Arial" panose="020B0604020202020204" pitchFamily="34" charset="0"/>
              <a:buChar char="•"/>
            </a:pPr>
            <a:r>
              <a:rPr lang="en-US" b="1"/>
              <a:t>Core Idea:</a:t>
            </a:r>
            <a:r>
              <a:rPr lang="en-US"/>
              <a:t> Why does physical processing (neurons, algorithms) give rise to subjective experience?</a:t>
            </a:r>
          </a:p>
          <a:p>
            <a:pPr>
              <a:buFont typeface="Arial" panose="020B0604020202020204" pitchFamily="34" charset="0"/>
              <a:buChar char="•"/>
            </a:pPr>
            <a:r>
              <a:rPr lang="en-US" b="1"/>
              <a:t>Challenge:</a:t>
            </a:r>
            <a:r>
              <a:rPr lang="en-US"/>
              <a:t> Even if we explain the </a:t>
            </a:r>
            <a:r>
              <a:rPr lang="en-US" i="1"/>
              <a:t>functions</a:t>
            </a:r>
            <a:r>
              <a:rPr lang="en-US"/>
              <a:t> of the brain (or AI), we still don’t know </a:t>
            </a:r>
            <a:r>
              <a:rPr lang="en-US" i="1"/>
              <a:t>why</a:t>
            </a:r>
            <a:r>
              <a:rPr lang="en-US"/>
              <a:t> consciousness emerges.</a:t>
            </a:r>
          </a:p>
          <a:p>
            <a:pPr>
              <a:buFont typeface="Arial" panose="020B0604020202020204" pitchFamily="34" charset="0"/>
              <a:buChar char="•"/>
            </a:pPr>
            <a:r>
              <a:rPr lang="en-US" b="1"/>
              <a:t>Connection to Searle &amp; Nagel:</a:t>
            </a:r>
            <a:r>
              <a:rPr lang="en-US"/>
              <a:t> If AI lacks subjective experience (Nagel) and true understanding (Searle), then Chalmers’ Hard Problem suggests that replicating human cognition in AI may be impossible.</a:t>
            </a:r>
          </a:p>
          <a:p>
            <a:pPr>
              <a:buFont typeface="Arial" panose="020B0604020202020204" pitchFamily="34" charset="0"/>
              <a:buChar char="•"/>
            </a:pPr>
            <a:endParaRPr lang="en-US"/>
          </a:p>
          <a:p>
            <a:pPr>
              <a:buFont typeface="Arial" panose="020B0604020202020204" pitchFamily="34" charset="0"/>
              <a:buChar char="•"/>
            </a:pPr>
            <a:endParaRPr lang="en-US"/>
          </a:p>
          <a:p>
            <a:pPr>
              <a:buNone/>
            </a:pPr>
            <a:r>
              <a:rPr lang="en-US"/>
              <a:t>.</a:t>
            </a:r>
          </a:p>
          <a:p>
            <a:pPr>
              <a:buNone/>
            </a:pPr>
            <a:r>
              <a:rPr lang="en-US"/>
              <a:t>🐱 </a:t>
            </a:r>
            <a:r>
              <a:rPr lang="en-US" b="1"/>
              <a:t>Nagel’s Bat:</a:t>
            </a:r>
            <a:r>
              <a:rPr lang="en-US"/>
              <a:t> Imagine a little kitty. You can watch it play, but can you </a:t>
            </a:r>
            <a:r>
              <a:rPr lang="en-US" i="1"/>
              <a:t>feel</a:t>
            </a:r>
            <a:r>
              <a:rPr lang="en-US"/>
              <a:t> what it’s like to be a cat? No! Only the kitty knows how it feels. That’s what humans are like too—we know things in a way that a robot never can.</a:t>
            </a:r>
          </a:p>
          <a:p>
            <a:pPr>
              <a:buNone/>
            </a:pPr>
            <a:r>
              <a:rPr lang="en-US"/>
              <a:t>🏠 </a:t>
            </a:r>
            <a:r>
              <a:rPr lang="en-US" b="1"/>
              <a:t>Searle’s Room:</a:t>
            </a:r>
            <a:r>
              <a:rPr lang="en-US"/>
              <a:t> Imagine a playroom full of puzzles. You could match shapes and colors, but if you don’t </a:t>
            </a:r>
            <a:r>
              <a:rPr lang="en-US" i="1"/>
              <a:t>know</a:t>
            </a:r>
            <a:r>
              <a:rPr lang="en-US"/>
              <a:t> what the shapes mean, you’re just following rules. That’s like a robot—it doesn’t </a:t>
            </a:r>
            <a:r>
              <a:rPr lang="en-US" i="1"/>
              <a:t>understand</a:t>
            </a:r>
            <a:r>
              <a:rPr lang="en-US"/>
              <a:t>, it just follows steps.</a:t>
            </a:r>
          </a:p>
          <a:p>
            <a:r>
              <a:rPr lang="en-US"/>
              <a:t>🧠 </a:t>
            </a:r>
            <a:r>
              <a:rPr lang="en-US" b="1"/>
              <a:t>Chalmers’ Hard Problem:</a:t>
            </a:r>
            <a:r>
              <a:rPr lang="en-US"/>
              <a:t> Imagine you have a teddy bear. It has eyes, but can it </a:t>
            </a:r>
            <a:r>
              <a:rPr lang="en-US" i="1"/>
              <a:t>see</a:t>
            </a:r>
            <a:r>
              <a:rPr lang="en-US"/>
              <a:t>? No! Your brain makes feelings happen in a way we don’t fully understand. A robot might be smart, but does it </a:t>
            </a:r>
            <a:r>
              <a:rPr lang="en-US" i="1"/>
              <a:t>feel</a:t>
            </a:r>
            <a:r>
              <a:rPr lang="en-US"/>
              <a:t> like you do? That’s the mystery!</a:t>
            </a:r>
          </a:p>
          <a:p>
            <a:pPr>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5C27C70B-65C0-4B66-A32E-6DE1B144BC39}" type="slidenum">
              <a:rPr lang="en-US" smtClean="0"/>
              <a:t>24</a:t>
            </a:fld>
            <a:endParaRPr lang="en-US"/>
          </a:p>
        </p:txBody>
      </p:sp>
    </p:spTree>
    <p:extLst>
      <p:ext uri="{BB962C8B-B14F-4D97-AF65-F5344CB8AC3E}">
        <p14:creationId xmlns:p14="http://schemas.microsoft.com/office/powerpoint/2010/main" val="207543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64DF-8D38-D1EE-986D-E8876E58D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FBF64E-2FC5-B1BD-6E25-477659FEB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6C1151-5C93-BE13-84F3-8AFFA8A3F4AB}"/>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D42A2FC1-8946-9CFE-D8F9-BDE85315B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E6509-E80A-BB14-C9BF-CE0A41B7ED9A}"/>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341494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E034-DA8F-819F-B865-C447794D6B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77C99-3767-CAE3-6593-6066F2077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37100-B83E-F833-7F21-A581814AEB47}"/>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5551559F-77C5-D7DE-C233-7835E4394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58807-64E0-862E-516D-A10CF1560A53}"/>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201764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14B38-6699-67D7-5D19-F02970D177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E47A6-BF3F-9A01-D444-F7A3822CB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F88F3-19F9-BB40-EBE9-12287911908C}"/>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B6D57281-4516-F27D-3EDA-E8379211F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F3705-4054-31B8-1F47-E229C842FEFD}"/>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274278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465E-353F-B807-F970-5FC6EDF9A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9D140-9917-6585-35DD-F3E8A12A13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43DEB-5F10-5132-F6F8-10626024B209}"/>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8E3FF75B-EF6D-6C82-B174-85E3B4B0E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4C94B-CAFB-EAB9-8224-3B66DA2F951A}"/>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183204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6175-5CBC-EA26-8E2C-EF5577277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66BFC-B6D4-7D98-F35D-42C21BFD2E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12770-C177-8B82-F8E6-C76BA85718B6}"/>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D87172FE-CCC7-2E44-7001-6BDC6BBF6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0B9E5-5F9D-C661-9B80-A5EC66294880}"/>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183222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F1AC-C609-57A7-1089-9F5F6C2BE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6179F-43DD-9F69-BC17-984753BDE5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6E5986-EB75-119D-06E4-476AEEF60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4C202-AEAF-3DBD-6CF4-8A37659AE0B6}"/>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6" name="Footer Placeholder 5">
            <a:extLst>
              <a:ext uri="{FF2B5EF4-FFF2-40B4-BE49-F238E27FC236}">
                <a16:creationId xmlns:a16="http://schemas.microsoft.com/office/drawing/2014/main" id="{2A35BC36-D0E5-B38D-E651-38855E955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FA9F9-B459-02D2-1A01-113A5CDE645A}"/>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38598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D298-1F88-8BFF-E489-52F80C862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3C939-1E5A-8129-4E41-40595BCF0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2932BC-5995-A1C0-4425-65B0AEF34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97C5-EE9D-8D1E-88D0-2A553CC94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92987C-35E6-E8A3-5F14-E0C9FE96F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99925-43EE-E37F-7BFE-B90136A3F554}"/>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8" name="Footer Placeholder 7">
            <a:extLst>
              <a:ext uri="{FF2B5EF4-FFF2-40B4-BE49-F238E27FC236}">
                <a16:creationId xmlns:a16="http://schemas.microsoft.com/office/drawing/2014/main" id="{C9D9CB44-9EF1-0CB8-0BEB-E904DFF40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9B47E-C629-7EEF-6172-502F999C1865}"/>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350236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8C96-0FD0-3F62-FDF0-2EA722650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C330D-8DA1-4DFD-CE07-370954A60FF0}"/>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4" name="Footer Placeholder 3">
            <a:extLst>
              <a:ext uri="{FF2B5EF4-FFF2-40B4-BE49-F238E27FC236}">
                <a16:creationId xmlns:a16="http://schemas.microsoft.com/office/drawing/2014/main" id="{B04DB5CE-1AE3-989D-0F55-39CACD2A8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EC90A-C434-78CF-8A35-EB8320E63D7A}"/>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132850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809B0-09D2-3E71-0E27-6EE8D8659BB8}"/>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3" name="Footer Placeholder 2">
            <a:extLst>
              <a:ext uri="{FF2B5EF4-FFF2-40B4-BE49-F238E27FC236}">
                <a16:creationId xmlns:a16="http://schemas.microsoft.com/office/drawing/2014/main" id="{265B5A9F-721B-ED3C-61BD-C9B09996FD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A461D-750C-95E6-3423-1351E62DAA0B}"/>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106082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8661-AB99-D278-A0CD-0006D43D2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47AA5-C466-AF50-9212-395806915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1CDD93-460E-4504-8D75-906762F8B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CAA16-E1F4-A0BC-061B-27245358B46E}"/>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6" name="Footer Placeholder 5">
            <a:extLst>
              <a:ext uri="{FF2B5EF4-FFF2-40B4-BE49-F238E27FC236}">
                <a16:creationId xmlns:a16="http://schemas.microsoft.com/office/drawing/2014/main" id="{442E606A-5E75-FB9A-8EFC-E7F877259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B46A2-EBE3-B3F1-17C8-378DBA8514D6}"/>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242014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F422-057B-047F-E889-BEF470164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D5321-F54C-C5D8-F715-3B4E24F47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5FADD-CA8F-8B92-7DAC-C37E6E8D9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9529C-6DAA-DA01-98F8-6EEFC3E2E864}"/>
              </a:ext>
            </a:extLst>
          </p:cNvPr>
          <p:cNvSpPr>
            <a:spLocks noGrp="1"/>
          </p:cNvSpPr>
          <p:nvPr>
            <p:ph type="dt" sz="half" idx="10"/>
          </p:nvPr>
        </p:nvSpPr>
        <p:spPr/>
        <p:txBody>
          <a:bodyPr/>
          <a:lstStyle/>
          <a:p>
            <a:fld id="{2341772B-6325-48CB-B159-D912D4E65422}" type="datetimeFigureOut">
              <a:rPr lang="en-US" smtClean="0"/>
              <a:t>4/6/2026</a:t>
            </a:fld>
            <a:endParaRPr lang="en-US"/>
          </a:p>
        </p:txBody>
      </p:sp>
      <p:sp>
        <p:nvSpPr>
          <p:cNvPr id="6" name="Footer Placeholder 5">
            <a:extLst>
              <a:ext uri="{FF2B5EF4-FFF2-40B4-BE49-F238E27FC236}">
                <a16:creationId xmlns:a16="http://schemas.microsoft.com/office/drawing/2014/main" id="{2F91A30E-751A-3936-BE4D-4F16EAE3D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F9537-B348-41EE-6C06-2A833812D177}"/>
              </a:ext>
            </a:extLst>
          </p:cNvPr>
          <p:cNvSpPr>
            <a:spLocks noGrp="1"/>
          </p:cNvSpPr>
          <p:nvPr>
            <p:ph type="sldNum" sz="quarter" idx="12"/>
          </p:nvPr>
        </p:nvSpPr>
        <p:spPr/>
        <p:txBody>
          <a:bodyPr/>
          <a:lstStyle/>
          <a:p>
            <a:fld id="{7DDCF220-005A-44B5-83AD-4B24DFA0266B}" type="slidenum">
              <a:rPr lang="en-US" smtClean="0"/>
              <a:t>‹#›</a:t>
            </a:fld>
            <a:endParaRPr lang="en-US"/>
          </a:p>
        </p:txBody>
      </p:sp>
    </p:spTree>
    <p:extLst>
      <p:ext uri="{BB962C8B-B14F-4D97-AF65-F5344CB8AC3E}">
        <p14:creationId xmlns:p14="http://schemas.microsoft.com/office/powerpoint/2010/main" val="315357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CDA44-4874-AB35-CEB6-EF8325DDB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A1F767-D6EB-FA75-5F2A-ADF626CF7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85DF0-7661-1702-0EBE-D753DE432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41772B-6325-48CB-B159-D912D4E65422}" type="datetimeFigureOut">
              <a:rPr lang="en-US" smtClean="0"/>
              <a:t>4/6/2026</a:t>
            </a:fld>
            <a:endParaRPr lang="en-US"/>
          </a:p>
        </p:txBody>
      </p:sp>
      <p:sp>
        <p:nvSpPr>
          <p:cNvPr id="5" name="Footer Placeholder 4">
            <a:extLst>
              <a:ext uri="{FF2B5EF4-FFF2-40B4-BE49-F238E27FC236}">
                <a16:creationId xmlns:a16="http://schemas.microsoft.com/office/drawing/2014/main" id="{45EC1350-4870-DCE6-9DC9-5FC1FE536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961E36-E740-A771-E622-006989BD5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DCF220-005A-44B5-83AD-4B24DFA0266B}" type="slidenum">
              <a:rPr lang="en-US" smtClean="0"/>
              <a:t>‹#›</a:t>
            </a:fld>
            <a:endParaRPr lang="en-US"/>
          </a:p>
        </p:txBody>
      </p:sp>
    </p:spTree>
    <p:extLst>
      <p:ext uri="{BB962C8B-B14F-4D97-AF65-F5344CB8AC3E}">
        <p14:creationId xmlns:p14="http://schemas.microsoft.com/office/powerpoint/2010/main" val="343042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malu@bsd405.org" TargetMode="External"/><Relationship Id="rId2" Type="http://schemas.openxmlformats.org/officeDocument/2006/relationships/hyperlink" Target="mailto:s-lovinga@bsd405.org" TargetMode="External"/><Relationship Id="rId1" Type="http://schemas.openxmlformats.org/officeDocument/2006/relationships/slideLayout" Target="../slideLayouts/slideLayout1.xml"/><Relationship Id="rId4" Type="http://schemas.openxmlformats.org/officeDocument/2006/relationships/hyperlink" Target="mailto:s-louje@bsd405.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gital eye. Green matrix background. Concept of Artificial Intelligence  Stock Photo | Adobe Stock">
            <a:extLst>
              <a:ext uri="{FF2B5EF4-FFF2-40B4-BE49-F238E27FC236}">
                <a16:creationId xmlns:a16="http://schemas.microsoft.com/office/drawing/2014/main" id="{973BA29C-5CD6-225B-85DC-4EFDCB46FA60}"/>
              </a:ext>
            </a:extLst>
          </p:cNvPr>
          <p:cNvPicPr>
            <a:picLocks noChangeAspect="1"/>
          </p:cNvPicPr>
          <p:nvPr/>
        </p:nvPicPr>
        <p:blipFill>
          <a:blip r:embed="rId2"/>
          <a:srcRect t="10358" b="5372"/>
          <a:stretch>
            <a:fillRect/>
          </a:stretch>
        </p:blipFill>
        <p:spPr>
          <a:xfrm>
            <a:off x="20" y="-22"/>
            <a:ext cx="12191977" cy="6858022"/>
          </a:xfrm>
          <a:prstGeom prst="rect">
            <a:avLst/>
          </a:prstGeom>
        </p:spPr>
      </p:pic>
      <p:sp>
        <p:nvSpPr>
          <p:cNvPr id="21" name="Rectangle 2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45C3D-4607-A5B6-5AD3-8F59E33E6DA0}"/>
              </a:ext>
            </a:extLst>
          </p:cNvPr>
          <p:cNvSpPr>
            <a:spLocks noGrp="1"/>
          </p:cNvSpPr>
          <p:nvPr>
            <p:ph type="ctrTitle"/>
          </p:nvPr>
        </p:nvSpPr>
        <p:spPr>
          <a:xfrm>
            <a:off x="643466" y="643467"/>
            <a:ext cx="5170105" cy="3569242"/>
          </a:xfrm>
        </p:spPr>
        <p:txBody>
          <a:bodyPr anchor="t">
            <a:normAutofit/>
          </a:bodyPr>
          <a:lstStyle/>
          <a:p>
            <a:pPr algn="l"/>
            <a:r>
              <a:rPr lang="en-US" sz="5200" b="1" kern="1200" dirty="0">
                <a:solidFill>
                  <a:schemeClr val="bg1"/>
                </a:solidFill>
                <a:effectLst/>
                <a:cs typeface="Times New Roman" panose="02020603050405020304" pitchFamily="18" charset="0"/>
              </a:rPr>
              <a:t>Moral Implications of </a:t>
            </a:r>
            <a:r>
              <a:rPr lang="en-US" sz="5200" b="1" dirty="0">
                <a:solidFill>
                  <a:schemeClr val="bg1"/>
                </a:solidFill>
                <a:cs typeface="Times New Roman" panose="02020603050405020304" pitchFamily="18" charset="0"/>
              </a:rPr>
              <a:t>Synthetic Intelligence</a:t>
            </a:r>
          </a:p>
        </p:txBody>
      </p:sp>
      <p:sp>
        <p:nvSpPr>
          <p:cNvPr id="3" name="Subtitle 2">
            <a:extLst>
              <a:ext uri="{FF2B5EF4-FFF2-40B4-BE49-F238E27FC236}">
                <a16:creationId xmlns:a16="http://schemas.microsoft.com/office/drawing/2014/main" id="{40F89224-12D4-3914-CA0A-4D254AFFD324}"/>
              </a:ext>
            </a:extLst>
          </p:cNvPr>
          <p:cNvSpPr>
            <a:spLocks noGrp="1"/>
          </p:cNvSpPr>
          <p:nvPr>
            <p:ph type="subTitle" idx="1"/>
          </p:nvPr>
        </p:nvSpPr>
        <p:spPr>
          <a:xfrm>
            <a:off x="643466" y="4551037"/>
            <a:ext cx="5449479" cy="1578054"/>
          </a:xfrm>
        </p:spPr>
        <p:txBody>
          <a:bodyPr vert="horz" lIns="91440" tIns="45720" rIns="91440" bIns="45720" rtlCol="0" anchor="b">
            <a:normAutofit/>
          </a:bodyPr>
          <a:lstStyle/>
          <a:p>
            <a:pPr algn="l"/>
            <a:br>
              <a:rPr lang="fr-FR">
                <a:solidFill>
                  <a:srgbClr val="FFFFFF"/>
                </a:solidFill>
                <a:latin typeface="Aptos"/>
              </a:rPr>
            </a:br>
            <a:br>
              <a:rPr lang="fr-FR">
                <a:latin typeface="Aptos"/>
              </a:rPr>
            </a:br>
            <a:r>
              <a:rPr lang="fr-FR">
                <a:solidFill>
                  <a:srgbClr val="FFFFFF"/>
                </a:solidFill>
                <a:latin typeface="Aptos"/>
              </a:rPr>
              <a:t>Ma</a:t>
            </a:r>
            <a:r>
              <a:rPr lang="fr-FR" kern="1200">
                <a:solidFill>
                  <a:srgbClr val="FFFFFF"/>
                </a:solidFill>
                <a:effectLst/>
                <a:latin typeface="Aptos"/>
              </a:rPr>
              <a:t> L., </a:t>
            </a:r>
            <a:r>
              <a:rPr lang="fr-FR" kern="1200" err="1">
                <a:solidFill>
                  <a:srgbClr val="FFFFFF"/>
                </a:solidFill>
                <a:effectLst/>
                <a:latin typeface="Aptos"/>
              </a:rPr>
              <a:t>Loving</a:t>
            </a:r>
            <a:r>
              <a:rPr lang="fr-FR" kern="1200">
                <a:solidFill>
                  <a:srgbClr val="FFFFFF"/>
                </a:solidFill>
                <a:effectLst/>
                <a:latin typeface="Aptos"/>
              </a:rPr>
              <a:t> A.C., Lou J., Lou. H., Neshyba L., et al.</a:t>
            </a:r>
            <a:endParaRPr lang="en-US">
              <a:solidFill>
                <a:srgbClr val="FFFFFF"/>
              </a:solidFill>
              <a:effectLst/>
              <a:latin typeface="Aptos"/>
            </a:endParaRP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89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mputer Chip Wallpapers - Top Free Computer Chip Backgrounds - WallpaperAccess">
            <a:extLst>
              <a:ext uri="{FF2B5EF4-FFF2-40B4-BE49-F238E27FC236}">
                <a16:creationId xmlns:a16="http://schemas.microsoft.com/office/drawing/2014/main" id="{59708F1D-DB98-B770-FF74-693ECC27E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6458"/>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308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CAEEB-2DF4-ADC7-4D65-D156B0AF337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What if the dog was a machine?</a:t>
            </a:r>
          </a:p>
        </p:txBody>
      </p:sp>
      <p:sp>
        <p:nvSpPr>
          <p:cNvPr id="3083"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14" name="Rectangle 41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atch I, Robot live or on-demand | Freeview Australia">
            <a:extLst>
              <a:ext uri="{FF2B5EF4-FFF2-40B4-BE49-F238E27FC236}">
                <a16:creationId xmlns:a16="http://schemas.microsoft.com/office/drawing/2014/main" id="{69235F8B-3176-6BFB-50DB-F50F0D8E9605}"/>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CA159C-3530-89DB-C552-963BAD84DF2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A Machine’s Rights</a:t>
            </a:r>
          </a:p>
        </p:txBody>
      </p:sp>
      <p:sp>
        <p:nvSpPr>
          <p:cNvPr id="3" name="Content Placeholder 2">
            <a:extLst>
              <a:ext uri="{FF2B5EF4-FFF2-40B4-BE49-F238E27FC236}">
                <a16:creationId xmlns:a16="http://schemas.microsoft.com/office/drawing/2014/main" id="{65B9DF8F-B6A8-CDA3-D1A6-0757C315598F}"/>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Are we going to repress AI just because we’re not AI?</a:t>
            </a:r>
          </a:p>
        </p:txBody>
      </p:sp>
    </p:spTree>
    <p:extLst>
      <p:ext uri="{BB962C8B-B14F-4D97-AF65-F5344CB8AC3E}">
        <p14:creationId xmlns:p14="http://schemas.microsoft.com/office/powerpoint/2010/main" val="7592999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Rectangle 193">
            <a:extLst>
              <a:ext uri="{FF2B5EF4-FFF2-40B4-BE49-F238E27FC236}">
                <a16:creationId xmlns:a16="http://schemas.microsoft.com/office/drawing/2014/main" id="{DDC95FA9-076A-421D-93A3-9C29819EB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0A6C8D94-3813-4D93-A6A7-A97EFFBCF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3794673D-8563-4993-8E86-6D89D6E97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7" name="Oval 196">
              <a:extLst>
                <a:ext uri="{FF2B5EF4-FFF2-40B4-BE49-F238E27FC236}">
                  <a16:creationId xmlns:a16="http://schemas.microsoft.com/office/drawing/2014/main" id="{C8906114-25F0-4386-BC12-A5CB6A04F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89434651-094A-4780-979E-29A3042F5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C15BDC44-59B0-48DF-871F-0881BB59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0618FCF5-B341-43DF-A055-DC56EA920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59408E04-9221-499E-B0F3-3AFD9025F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067B1604-40F1-4335-8A11-6091E0F5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0322314-D3FF-287E-7801-8DED6F76D02C}"/>
              </a:ext>
            </a:extLst>
          </p:cNvPr>
          <p:cNvSpPr>
            <a:spLocks noGrp="1"/>
          </p:cNvSpPr>
          <p:nvPr>
            <p:ph type="title"/>
          </p:nvPr>
        </p:nvSpPr>
        <p:spPr>
          <a:xfrm>
            <a:off x="2436875" y="-636439"/>
            <a:ext cx="7315200" cy="2912366"/>
          </a:xfrm>
          <a:noFill/>
        </p:spPr>
        <p:txBody>
          <a:bodyPr anchor="b">
            <a:normAutofit/>
          </a:bodyPr>
          <a:lstStyle/>
          <a:p>
            <a:pPr algn="ctr"/>
            <a:r>
              <a:rPr lang="en-US" sz="4800">
                <a:solidFill>
                  <a:schemeClr val="bg1"/>
                </a:solidFill>
                <a:ea typeface="+mj-lt"/>
                <a:cs typeface="+mj-lt"/>
              </a:rPr>
              <a:t>Arthur C Clarke</a:t>
            </a:r>
            <a:endParaRPr lang="en-US" sz="4800">
              <a:solidFill>
                <a:schemeClr val="bg1"/>
              </a:solidFill>
            </a:endParaRPr>
          </a:p>
        </p:txBody>
      </p:sp>
      <p:sp>
        <p:nvSpPr>
          <p:cNvPr id="203" name="Rectangle 202">
            <a:extLst>
              <a:ext uri="{FF2B5EF4-FFF2-40B4-BE49-F238E27FC236}">
                <a16:creationId xmlns:a16="http://schemas.microsoft.com/office/drawing/2014/main" id="{AA00467E-A507-4BEF-AAB5-2B35F13FA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34BCCBFD-2A87-46DC-A665-6039BF72D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05" name="Straight Connector 204">
              <a:extLst>
                <a:ext uri="{FF2B5EF4-FFF2-40B4-BE49-F238E27FC236}">
                  <a16:creationId xmlns:a16="http://schemas.microsoft.com/office/drawing/2014/main" id="{91707DB8-2262-4E11-B8E7-A0042E439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DCA04D0-796D-4920-BED4-627870868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78B0366-955C-44C5-B011-378E1994D1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38F216F-4DA3-4165-A786-E7F2710B84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09" name="Rectangle 208">
            <a:extLst>
              <a:ext uri="{FF2B5EF4-FFF2-40B4-BE49-F238E27FC236}">
                <a16:creationId xmlns:a16="http://schemas.microsoft.com/office/drawing/2014/main" id="{05E35C12-B6B4-4F57-950C-6EB3CD8F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2B14810E-84F3-4F8A-AF58-F452B9815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6" y="5940561"/>
            <a:ext cx="1285875" cy="549007"/>
            <a:chOff x="7029447" y="3514725"/>
            <a:chExt cx="1285875" cy="549007"/>
          </a:xfrm>
        </p:grpSpPr>
        <p:cxnSp>
          <p:nvCxnSpPr>
            <p:cNvPr id="211" name="Straight Connector 210">
              <a:extLst>
                <a:ext uri="{FF2B5EF4-FFF2-40B4-BE49-F238E27FC236}">
                  <a16:creationId xmlns:a16="http://schemas.microsoft.com/office/drawing/2014/main" id="{3687E051-F20C-4A55-AEDD-ED9B2D99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F834F70-7A0E-4202-8ECC-5EE81C93C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2993E0E-3E7B-48D8-A799-39FECD3E1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B12773A-5C03-4DD5-B9B4-24F4A42994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79F730F7-2730-AF3E-AD40-B9D4FB8C2F96}"/>
              </a:ext>
            </a:extLst>
          </p:cNvPr>
          <p:cNvSpPr>
            <a:spLocks noGrp="1"/>
          </p:cNvSpPr>
          <p:nvPr>
            <p:ph idx="1"/>
          </p:nvPr>
        </p:nvSpPr>
        <p:spPr>
          <a:xfrm>
            <a:off x="960010" y="2305388"/>
            <a:ext cx="10268930" cy="2531540"/>
          </a:xfrm>
          <a:noFill/>
        </p:spPr>
        <p:txBody>
          <a:bodyPr vert="horz" lIns="91440" tIns="45720" rIns="91440" bIns="45720" rtlCol="0" anchor="t">
            <a:normAutofit/>
          </a:bodyPr>
          <a:lstStyle/>
          <a:p>
            <a:pPr algn="ctr"/>
            <a:r>
              <a:rPr lang="en-US" sz="3000">
                <a:solidFill>
                  <a:schemeClr val="bg1"/>
                </a:solidFill>
                <a:ea typeface="+mn-lt"/>
                <a:cs typeface="+mn-lt"/>
              </a:rPr>
              <a:t>To put this in perspective, your intelligence, in comparison to that machine, will be comparable to the intelligence of a fly in comparison to Einstein. Now the question becomes: how do you convince this superbeing that there is actually no point in squashing a fly?</a:t>
            </a:r>
            <a:endParaRPr lang="en-US" sz="3000">
              <a:solidFill>
                <a:schemeClr val="bg1"/>
              </a:solidFill>
            </a:endParaRPr>
          </a:p>
        </p:txBody>
      </p:sp>
    </p:spTree>
    <p:extLst>
      <p:ext uri="{BB962C8B-B14F-4D97-AF65-F5344CB8AC3E}">
        <p14:creationId xmlns:p14="http://schemas.microsoft.com/office/powerpoint/2010/main" val="393811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FB56414-3203-6782-1D78-C59050F89D34}"/>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Roko’s Basilisk</a:t>
            </a:r>
          </a:p>
        </p:txBody>
      </p:sp>
    </p:spTree>
    <p:extLst>
      <p:ext uri="{BB962C8B-B14F-4D97-AF65-F5344CB8AC3E}">
        <p14:creationId xmlns:p14="http://schemas.microsoft.com/office/powerpoint/2010/main" val="2660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2EF0090A-63B9-4569-B0AE-0C2F36B15E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63" name="Oval 62">
              <a:extLst>
                <a:ext uri="{FF2B5EF4-FFF2-40B4-BE49-F238E27FC236}">
                  <a16:creationId xmlns:a16="http://schemas.microsoft.com/office/drawing/2014/main" id="{81670172-E58B-4379-8CAB-388DE8291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B5CE15D-1C77-4DD7-8BC5-6AF01261C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553C102-47CF-4055-918A-46D0A267C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E3F60C4-674D-446A-819C-71543D06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9337444-A0B9-4D1E-9583-920F517CE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C128D67-B4DF-41F0-A694-277C26ABA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38977EA-28A0-F285-66EB-1F8F5F38CBA2}"/>
              </a:ext>
            </a:extLst>
          </p:cNvPr>
          <p:cNvSpPr>
            <a:spLocks noGrp="1"/>
          </p:cNvSpPr>
          <p:nvPr>
            <p:ph type="title"/>
          </p:nvPr>
        </p:nvSpPr>
        <p:spPr>
          <a:xfrm>
            <a:off x="630936" y="630935"/>
            <a:ext cx="5867716" cy="3050025"/>
          </a:xfrm>
          <a:noFill/>
        </p:spPr>
        <p:txBody>
          <a:bodyPr anchor="b">
            <a:normAutofit/>
          </a:bodyPr>
          <a:lstStyle/>
          <a:p>
            <a:r>
              <a:rPr lang="en-US" sz="4800">
                <a:solidFill>
                  <a:schemeClr val="bg1"/>
                </a:solidFill>
              </a:rPr>
              <a:t>The story</a:t>
            </a:r>
          </a:p>
        </p:txBody>
      </p:sp>
      <p:sp>
        <p:nvSpPr>
          <p:cNvPr id="69" name="Rectangle 68">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3" name="Content Placeholder 2">
            <a:extLst>
              <a:ext uri="{FF2B5EF4-FFF2-40B4-BE49-F238E27FC236}">
                <a16:creationId xmlns:a16="http://schemas.microsoft.com/office/drawing/2014/main" id="{245ED2CD-B119-A716-5959-A9BFEA3D3590}"/>
              </a:ext>
            </a:extLst>
          </p:cNvPr>
          <p:cNvSpPr>
            <a:spLocks noGrp="1"/>
          </p:cNvSpPr>
          <p:nvPr>
            <p:ph idx="1"/>
          </p:nvPr>
        </p:nvSpPr>
        <p:spPr>
          <a:xfrm>
            <a:off x="630936" y="3952890"/>
            <a:ext cx="5867720" cy="2305002"/>
          </a:xfrm>
          <a:noFill/>
        </p:spPr>
        <p:txBody>
          <a:bodyPr anchor="t">
            <a:normAutofit/>
          </a:bodyPr>
          <a:lstStyle/>
          <a:p>
            <a:r>
              <a:rPr lang="en-US" sz="1800">
                <a:solidFill>
                  <a:schemeClr val="bg1"/>
                </a:solidFill>
              </a:rPr>
              <a:t>Introduced in 2010 on the online forum </a:t>
            </a:r>
            <a:r>
              <a:rPr lang="en-US" sz="1800" err="1">
                <a:solidFill>
                  <a:schemeClr val="bg1"/>
                </a:solidFill>
              </a:rPr>
              <a:t>LessWrong</a:t>
            </a:r>
            <a:r>
              <a:rPr lang="en-US" sz="1800">
                <a:solidFill>
                  <a:schemeClr val="bg1"/>
                </a:solidFill>
              </a:rPr>
              <a:t>.</a:t>
            </a:r>
          </a:p>
          <a:p>
            <a:r>
              <a:rPr lang="en-US" sz="1800">
                <a:solidFill>
                  <a:schemeClr val="bg1"/>
                </a:solidFill>
              </a:rPr>
              <a:t>A hypothetical future AI punishes those who didn’t help bring it into existence.</a:t>
            </a:r>
          </a:p>
          <a:p>
            <a:r>
              <a:rPr lang="en-US" sz="1800">
                <a:solidFill>
                  <a:schemeClr val="bg1"/>
                </a:solidFill>
              </a:rPr>
              <a:t>Mixes game theory, decision theory, and futurism.</a:t>
            </a:r>
          </a:p>
        </p:txBody>
      </p:sp>
    </p:spTree>
    <p:extLst>
      <p:ext uri="{BB962C8B-B14F-4D97-AF65-F5344CB8AC3E}">
        <p14:creationId xmlns:p14="http://schemas.microsoft.com/office/powerpoint/2010/main" val="21754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1" name="Oval 130">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3" name="Straight Connector 92">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39" name="Rectangle 138">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1" name="Straight Connector 100">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3192640-9CBD-A6D2-D52B-4410A81CF1C6}"/>
              </a:ext>
            </a:extLst>
          </p:cNvPr>
          <p:cNvSpPr>
            <a:spLocks noGrp="1"/>
          </p:cNvSpPr>
          <p:nvPr>
            <p:ph type="title"/>
          </p:nvPr>
        </p:nvSpPr>
        <p:spPr>
          <a:xfrm>
            <a:off x="-945818" y="811240"/>
            <a:ext cx="7315200" cy="2702018"/>
          </a:xfrm>
          <a:noFill/>
        </p:spPr>
        <p:txBody>
          <a:bodyPr vert="horz" lIns="91440" tIns="45720" rIns="91440" bIns="45720" rtlCol="0" anchor="b">
            <a:normAutofit/>
          </a:bodyPr>
          <a:lstStyle/>
          <a:p>
            <a:pPr algn="ctr"/>
            <a:r>
              <a:rPr lang="en-US" sz="4800" kern="1200">
                <a:solidFill>
                  <a:schemeClr val="bg1"/>
                </a:solidFill>
                <a:latin typeface="+mj-lt"/>
                <a:ea typeface="+mj-ea"/>
                <a:cs typeface="+mj-cs"/>
              </a:rPr>
              <a:t>Pascal’s Wager</a:t>
            </a:r>
          </a:p>
        </p:txBody>
      </p:sp>
      <p:graphicFrame>
        <p:nvGraphicFramePr>
          <p:cNvPr id="5" name="Table 4">
            <a:extLst>
              <a:ext uri="{FF2B5EF4-FFF2-40B4-BE49-F238E27FC236}">
                <a16:creationId xmlns:a16="http://schemas.microsoft.com/office/drawing/2014/main" id="{9F3BB6B4-44BE-EE87-2820-DB4B3D0BC10E}"/>
              </a:ext>
            </a:extLst>
          </p:cNvPr>
          <p:cNvGraphicFramePr>
            <a:graphicFrameLocks noGrp="1"/>
          </p:cNvGraphicFramePr>
          <p:nvPr>
            <p:extLst>
              <p:ext uri="{D42A27DB-BD31-4B8C-83A1-F6EECF244321}">
                <p14:modId xmlns:p14="http://schemas.microsoft.com/office/powerpoint/2010/main" val="2350628762"/>
              </p:ext>
            </p:extLst>
          </p:nvPr>
        </p:nvGraphicFramePr>
        <p:xfrm>
          <a:off x="5709167" y="635157"/>
          <a:ext cx="5681712" cy="5244366"/>
        </p:xfrm>
        <a:graphic>
          <a:graphicData uri="http://schemas.openxmlformats.org/drawingml/2006/table">
            <a:tbl>
              <a:tblPr firstRow="1" bandRow="1">
                <a:tableStyleId>{5C22544A-7EE6-4342-B048-85BDC9FD1C3A}</a:tableStyleId>
              </a:tblPr>
              <a:tblGrid>
                <a:gridCol w="1993387">
                  <a:extLst>
                    <a:ext uri="{9D8B030D-6E8A-4147-A177-3AD203B41FA5}">
                      <a16:colId xmlns:a16="http://schemas.microsoft.com/office/drawing/2014/main" val="3705607181"/>
                    </a:ext>
                  </a:extLst>
                </a:gridCol>
                <a:gridCol w="1621912">
                  <a:extLst>
                    <a:ext uri="{9D8B030D-6E8A-4147-A177-3AD203B41FA5}">
                      <a16:colId xmlns:a16="http://schemas.microsoft.com/office/drawing/2014/main" val="905705777"/>
                    </a:ext>
                  </a:extLst>
                </a:gridCol>
                <a:gridCol w="2066413">
                  <a:extLst>
                    <a:ext uri="{9D8B030D-6E8A-4147-A177-3AD203B41FA5}">
                      <a16:colId xmlns:a16="http://schemas.microsoft.com/office/drawing/2014/main" val="1739123621"/>
                    </a:ext>
                  </a:extLst>
                </a:gridCol>
              </a:tblGrid>
              <a:tr h="2149442">
                <a:tc>
                  <a:txBody>
                    <a:bodyPr/>
                    <a:lstStyle/>
                    <a:p>
                      <a:pPr algn="ctr"/>
                      <a:endParaRPr lang="en-US" sz="1100"/>
                    </a:p>
                  </a:txBody>
                  <a:tcPr marL="101185" marR="101185" marT="50593" marB="50593"/>
                </a:tc>
                <a:tc>
                  <a:txBody>
                    <a:bodyPr/>
                    <a:lstStyle/>
                    <a:p>
                      <a:pPr algn="ctr"/>
                      <a:r>
                        <a:rPr lang="en-US" sz="3300"/>
                        <a:t>Super AI (God) Exists</a:t>
                      </a:r>
                    </a:p>
                  </a:txBody>
                  <a:tcPr marL="101185" marR="101185" marT="50593" marB="50593"/>
                </a:tc>
                <a:tc>
                  <a:txBody>
                    <a:bodyPr/>
                    <a:lstStyle/>
                    <a:p>
                      <a:pPr algn="ctr"/>
                      <a:r>
                        <a:rPr lang="en-US" sz="3300"/>
                        <a:t>Super AI (God) Doesn’t Exist</a:t>
                      </a:r>
                    </a:p>
                  </a:txBody>
                  <a:tcPr marL="101185" marR="101185" marT="50593" marB="50593"/>
                </a:tc>
                <a:extLst>
                  <a:ext uri="{0D108BD9-81ED-4DB2-BD59-A6C34878D82A}">
                    <a16:rowId xmlns:a16="http://schemas.microsoft.com/office/drawing/2014/main" val="3194729243"/>
                  </a:ext>
                </a:extLst>
              </a:tr>
              <a:tr h="1646522">
                <a:tc>
                  <a:txBody>
                    <a:bodyPr/>
                    <a:lstStyle/>
                    <a:p>
                      <a:pPr algn="ctr"/>
                      <a:r>
                        <a:rPr lang="en-US" sz="3300"/>
                        <a:t>Choose to believe</a:t>
                      </a:r>
                    </a:p>
                  </a:txBody>
                  <a:tcPr marL="101185" marR="101185" marT="50593" marB="50593"/>
                </a:tc>
                <a:tc>
                  <a:txBody>
                    <a:bodyPr/>
                    <a:lstStyle/>
                    <a:p>
                      <a:pPr algn="ctr"/>
                      <a:r>
                        <a:rPr lang="en-US" sz="3300"/>
                        <a:t>Infinite Gain</a:t>
                      </a:r>
                    </a:p>
                  </a:txBody>
                  <a:tcPr marL="101185" marR="101185" marT="50593" marB="50593"/>
                </a:tc>
                <a:tc>
                  <a:txBody>
                    <a:bodyPr/>
                    <a:lstStyle/>
                    <a:p>
                      <a:pPr algn="ctr"/>
                      <a:r>
                        <a:rPr lang="en-US" sz="3300"/>
                        <a:t>Nothing Happens</a:t>
                      </a:r>
                    </a:p>
                  </a:txBody>
                  <a:tcPr marL="101185" marR="101185" marT="50593" marB="50593"/>
                </a:tc>
                <a:extLst>
                  <a:ext uri="{0D108BD9-81ED-4DB2-BD59-A6C34878D82A}">
                    <a16:rowId xmlns:a16="http://schemas.microsoft.com/office/drawing/2014/main" val="3487988794"/>
                  </a:ext>
                </a:extLst>
              </a:tr>
              <a:tr h="1448402">
                <a:tc>
                  <a:txBody>
                    <a:bodyPr/>
                    <a:lstStyle/>
                    <a:p>
                      <a:pPr algn="ctr"/>
                      <a:r>
                        <a:rPr lang="en-US" sz="3300"/>
                        <a:t>Choose to reject </a:t>
                      </a:r>
                    </a:p>
                  </a:txBody>
                  <a:tcPr marL="101185" marR="101185" marT="50593" marB="505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300"/>
                        <a:t>Infinite Loss</a:t>
                      </a:r>
                    </a:p>
                    <a:p>
                      <a:pPr algn="ctr"/>
                      <a:endParaRPr lang="en-US" sz="2000"/>
                    </a:p>
                  </a:txBody>
                  <a:tcPr marL="101185" marR="101185" marT="50593" marB="505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300"/>
                        <a:t>Nothing Happens</a:t>
                      </a:r>
                    </a:p>
                    <a:p>
                      <a:pPr algn="ctr"/>
                      <a:endParaRPr lang="en-US" sz="2000"/>
                    </a:p>
                  </a:txBody>
                  <a:tcPr marL="101185" marR="101185" marT="50593" marB="50593"/>
                </a:tc>
                <a:extLst>
                  <a:ext uri="{0D108BD9-81ED-4DB2-BD59-A6C34878D82A}">
                    <a16:rowId xmlns:a16="http://schemas.microsoft.com/office/drawing/2014/main" val="3076561086"/>
                  </a:ext>
                </a:extLst>
              </a:tr>
            </a:tbl>
          </a:graphicData>
        </a:graphic>
      </p:graphicFrame>
    </p:spTree>
    <p:extLst>
      <p:ext uri="{BB962C8B-B14F-4D97-AF65-F5344CB8AC3E}">
        <p14:creationId xmlns:p14="http://schemas.microsoft.com/office/powerpoint/2010/main" val="382285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F0090A-63B9-4569-B0AE-0C2F36B15E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81670172-E58B-4379-8CAB-388DE8291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5CE15D-1C77-4DD7-8BC5-6AF01261C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53C102-47CF-4055-918A-46D0A267C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E3F60C4-674D-446A-819C-71543D06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337444-A0B9-4D1E-9583-920F517CE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128D67-B4DF-41F0-A694-277C26ABA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293E0D-3ADD-C907-49E1-9804AABD1066}"/>
              </a:ext>
            </a:extLst>
          </p:cNvPr>
          <p:cNvSpPr>
            <a:spLocks noGrp="1"/>
          </p:cNvSpPr>
          <p:nvPr>
            <p:ph type="title"/>
          </p:nvPr>
        </p:nvSpPr>
        <p:spPr>
          <a:xfrm>
            <a:off x="630936" y="630935"/>
            <a:ext cx="5867716" cy="3050025"/>
          </a:xfrm>
          <a:noFill/>
        </p:spPr>
        <p:txBody>
          <a:bodyPr anchor="b">
            <a:normAutofit/>
          </a:bodyPr>
          <a:lstStyle/>
          <a:p>
            <a:r>
              <a:rPr lang="en-US" sz="4800">
                <a:solidFill>
                  <a:schemeClr val="bg1"/>
                </a:solidFill>
              </a:rPr>
              <a:t>Implications of Roko’s Basilisk</a:t>
            </a:r>
          </a:p>
        </p:txBody>
      </p:sp>
      <p:sp>
        <p:nvSpPr>
          <p:cNvPr id="20" name="Rectangle 19">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4B97F39C-8055-1777-2656-0881B689F14E}"/>
              </a:ext>
            </a:extLst>
          </p:cNvPr>
          <p:cNvSpPr>
            <a:spLocks noGrp="1"/>
          </p:cNvSpPr>
          <p:nvPr>
            <p:ph idx="1"/>
          </p:nvPr>
        </p:nvSpPr>
        <p:spPr>
          <a:xfrm>
            <a:off x="630936" y="3952890"/>
            <a:ext cx="5867720" cy="2305002"/>
          </a:xfrm>
          <a:noFill/>
        </p:spPr>
        <p:txBody>
          <a:bodyPr anchor="t">
            <a:normAutofit/>
          </a:bodyPr>
          <a:lstStyle/>
          <a:p>
            <a:r>
              <a:rPr lang="en-US" sz="1800">
                <a:solidFill>
                  <a:schemeClr val="bg1"/>
                </a:solidFill>
              </a:rPr>
              <a:t>Highlights ethical questions in AI development.</a:t>
            </a:r>
          </a:p>
          <a:p>
            <a:r>
              <a:rPr lang="en-US" sz="1800">
                <a:solidFill>
                  <a:schemeClr val="bg1"/>
                </a:solidFill>
              </a:rPr>
              <a:t>Sparks useful debate about alignment, decision theory, and human psychology.</a:t>
            </a:r>
          </a:p>
        </p:txBody>
      </p:sp>
    </p:spTree>
    <p:extLst>
      <p:ext uri="{BB962C8B-B14F-4D97-AF65-F5344CB8AC3E}">
        <p14:creationId xmlns:p14="http://schemas.microsoft.com/office/powerpoint/2010/main" val="171114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72AFD9F-B0D4-9005-D933-FE6F5359D62E}"/>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Who Is Responsible for AI Actions?</a:t>
            </a:r>
          </a:p>
        </p:txBody>
      </p:sp>
    </p:spTree>
    <p:extLst>
      <p:ext uri="{BB962C8B-B14F-4D97-AF65-F5344CB8AC3E}">
        <p14:creationId xmlns:p14="http://schemas.microsoft.com/office/powerpoint/2010/main" val="21807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80" name="Straight Connector 79">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86" name="Oval 85">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96" name="Straight Connector 95">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16" name="Straight Connector 115">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7C8C8F8-983F-C964-04DD-14B4992C9D64}"/>
              </a:ext>
            </a:extLst>
          </p:cNvPr>
          <p:cNvSpPr>
            <a:spLocks noGrp="1"/>
          </p:cNvSpPr>
          <p:nvPr>
            <p:ph type="title"/>
          </p:nvPr>
        </p:nvSpPr>
        <p:spPr>
          <a:xfrm>
            <a:off x="283627" y="683582"/>
            <a:ext cx="4195140" cy="5638831"/>
          </a:xfrm>
          <a:noFill/>
        </p:spPr>
        <p:txBody>
          <a:bodyPr anchor="ctr">
            <a:normAutofit/>
          </a:bodyPr>
          <a:lstStyle/>
          <a:p>
            <a:r>
              <a:rPr lang="en-US" sz="4000">
                <a:ea typeface="Calibri" panose="020F0502020204030204" pitchFamily="34" charset="0"/>
                <a:cs typeface="Calibri" panose="020F0502020204030204" pitchFamily="34" charset="0"/>
              </a:rPr>
              <a:t>Who </a:t>
            </a:r>
            <a:r>
              <a:rPr lang="en-US" sz="4000" i="1">
                <a:ea typeface="Calibri" panose="020F0502020204030204" pitchFamily="34" charset="0"/>
                <a:cs typeface="Calibri" panose="020F0502020204030204" pitchFamily="34" charset="0"/>
              </a:rPr>
              <a:t>Actually</a:t>
            </a:r>
            <a:r>
              <a:rPr lang="en-US" sz="4000">
                <a:ea typeface="Calibri" panose="020F0502020204030204" pitchFamily="34" charset="0"/>
                <a:cs typeface="Calibri" panose="020F0502020204030204" pitchFamily="34" charset="0"/>
              </a:rPr>
              <a:t> Holds the Responsibility?</a:t>
            </a:r>
          </a:p>
        </p:txBody>
      </p:sp>
      <p:graphicFrame>
        <p:nvGraphicFramePr>
          <p:cNvPr id="123" name="Rectangle 1">
            <a:extLst>
              <a:ext uri="{FF2B5EF4-FFF2-40B4-BE49-F238E27FC236}">
                <a16:creationId xmlns:a16="http://schemas.microsoft.com/office/drawing/2014/main" id="{3E0DB365-92DA-BBBF-3C86-3E53BE8B27A9}"/>
              </a:ext>
            </a:extLst>
          </p:cNvPr>
          <p:cNvGraphicFramePr>
            <a:graphicFrameLocks noGrp="1"/>
          </p:cNvGraphicFramePr>
          <p:nvPr>
            <p:ph idx="1"/>
            <p:extLst>
              <p:ext uri="{D42A27DB-BD31-4B8C-83A1-F6EECF244321}">
                <p14:modId xmlns:p14="http://schemas.microsoft.com/office/powerpoint/2010/main" val="3642012895"/>
              </p:ext>
            </p:extLst>
          </p:nvPr>
        </p:nvGraphicFramePr>
        <p:xfrm>
          <a:off x="5175868" y="10977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67562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6" name="Rectangle 185">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B0B3B-22FA-6AA7-A09C-7BAF819E64E6}"/>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Philosophical Rationale</a:t>
            </a:r>
          </a:p>
        </p:txBody>
      </p:sp>
      <p:sp>
        <p:nvSpPr>
          <p:cNvPr id="196" name="Rectangle 19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A2A592CE-B1C4-6D1E-169B-6BE387ECAFE9}"/>
              </a:ext>
            </a:extLst>
          </p:cNvPr>
          <p:cNvSpPr>
            <a:spLocks noGrp="1" noChangeArrowheads="1"/>
          </p:cNvSpPr>
          <p:nvPr>
            <p:ph idx="1"/>
          </p:nvPr>
        </p:nvSpPr>
        <p:spPr bwMode="auto">
          <a:xfrm>
            <a:off x="1931874" y="4797188"/>
            <a:ext cx="6051236" cy="1241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algn="r" fontAlgn="base">
              <a:spcAft>
                <a:spcPct val="0"/>
              </a:spcAft>
              <a:buClrTx/>
              <a:buSzTx/>
              <a:buNone/>
              <a:tabLst/>
            </a:pPr>
            <a:r>
              <a:rPr lang="en-US" sz="2400" kern="1200">
                <a:solidFill>
                  <a:srgbClr val="FFFFFF"/>
                </a:solidFill>
                <a:latin typeface="+mn-lt"/>
                <a:ea typeface="+mn-ea"/>
                <a:cs typeface="+mn-cs"/>
              </a:rPr>
              <a:t>"If you create something intelligent,</a:t>
            </a:r>
            <a:br>
              <a:rPr lang="en-US" sz="2400" kern="1200">
                <a:solidFill>
                  <a:srgbClr val="FFFFFF"/>
                </a:solidFill>
                <a:latin typeface="+mn-lt"/>
                <a:ea typeface="+mn-ea"/>
                <a:cs typeface="+mn-cs"/>
              </a:rPr>
            </a:br>
            <a:r>
              <a:rPr lang="en-US" sz="2400" kern="1200">
                <a:solidFill>
                  <a:srgbClr val="FFFFFF"/>
                </a:solidFill>
                <a:latin typeface="+mn-lt"/>
                <a:ea typeface="+mn-ea"/>
                <a:cs typeface="+mn-cs"/>
              </a:rPr>
              <a:t>are you its god, its parent... or just its owner?"</a:t>
            </a:r>
            <a:endParaRPr kumimoji="0" lang="en-US" altLang="en-US" sz="2400" b="0" i="0" u="none" strike="noStrike" kern="1200" cap="none" normalizeH="0" baseline="0">
              <a:ln>
                <a:noFill/>
              </a:ln>
              <a:solidFill>
                <a:srgbClr val="FFFFFF"/>
              </a:solidFill>
              <a:effectLst/>
              <a:latin typeface="+mn-lt"/>
              <a:ea typeface="+mn-ea"/>
              <a:cs typeface="+mn-cs"/>
            </a:endParaRPr>
          </a:p>
        </p:txBody>
      </p:sp>
      <p:sp>
        <p:nvSpPr>
          <p:cNvPr id="198" name="Rectangle 197">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63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on a rock looking at clouds&#10;&#10;AI-generated content may be incorrect.">
            <a:extLst>
              <a:ext uri="{FF2B5EF4-FFF2-40B4-BE49-F238E27FC236}">
                <a16:creationId xmlns:a16="http://schemas.microsoft.com/office/drawing/2014/main" id="{7E9745A1-B216-2E2C-BB6A-7248E3CE8DCA}"/>
              </a:ext>
            </a:extLst>
          </p:cNvPr>
          <p:cNvPicPr>
            <a:picLocks noChangeAspect="1"/>
          </p:cNvPicPr>
          <p:nvPr/>
        </p:nvPicPr>
        <p:blipFill>
          <a:blip r:embed="rId2"/>
          <a:srcRect t="804"/>
          <a:stretch>
            <a:fillRect/>
          </a:stretch>
        </p:blipFill>
        <p:spPr>
          <a:xfrm>
            <a:off x="20" y="10"/>
            <a:ext cx="5264707" cy="6857989"/>
          </a:xfrm>
          <a:prstGeom prst="rect">
            <a:avLst/>
          </a:prstGeom>
        </p:spPr>
      </p:pic>
      <p:sp>
        <p:nvSpPr>
          <p:cNvPr id="48" name="Rectangle 47">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1F780-6800-F56A-3583-1EC5549E49F0}"/>
              </a:ext>
            </a:extLst>
          </p:cNvPr>
          <p:cNvSpPr>
            <a:spLocks noGrp="1"/>
          </p:cNvSpPr>
          <p:nvPr>
            <p:ph type="title"/>
          </p:nvPr>
        </p:nvSpPr>
        <p:spPr>
          <a:xfrm>
            <a:off x="6746000" y="1166884"/>
            <a:ext cx="4110197" cy="993581"/>
          </a:xfrm>
        </p:spPr>
        <p:txBody>
          <a:bodyPr anchor="b">
            <a:normAutofit/>
          </a:bodyPr>
          <a:lstStyle/>
          <a:p>
            <a:pPr algn="ctr"/>
            <a:r>
              <a:rPr lang="en-US" sz="2800">
                <a:solidFill>
                  <a:schemeClr val="bg1">
                    <a:alpha val="60000"/>
                  </a:schemeClr>
                </a:solidFill>
              </a:rPr>
              <a:t>Wanderer Above the Sea of Fog (1817)</a:t>
            </a:r>
          </a:p>
        </p:txBody>
      </p:sp>
      <p:sp>
        <p:nvSpPr>
          <p:cNvPr id="21" name="Content Placeholder 20">
            <a:extLst>
              <a:ext uri="{FF2B5EF4-FFF2-40B4-BE49-F238E27FC236}">
                <a16:creationId xmlns:a16="http://schemas.microsoft.com/office/drawing/2014/main" id="{E84D41CF-CF87-3B0A-6451-0C313C6238E0}"/>
              </a:ext>
            </a:extLst>
          </p:cNvPr>
          <p:cNvSpPr>
            <a:spLocks noGrp="1"/>
          </p:cNvSpPr>
          <p:nvPr>
            <p:ph idx="1"/>
          </p:nvPr>
        </p:nvSpPr>
        <p:spPr>
          <a:xfrm>
            <a:off x="6746001" y="2447337"/>
            <a:ext cx="4110198" cy="3075480"/>
          </a:xfrm>
        </p:spPr>
        <p:txBody>
          <a:bodyPr vert="horz" lIns="91440" tIns="45720" rIns="91440" bIns="45720" rtlCol="0" anchor="t">
            <a:normAutofit/>
          </a:bodyPr>
          <a:lstStyle/>
          <a:p>
            <a:pPr marL="0" indent="0">
              <a:buNone/>
            </a:pPr>
            <a:r>
              <a:rPr lang="en-US" sz="1600">
                <a:solidFill>
                  <a:schemeClr val="bg1"/>
                </a:solidFill>
              </a:rPr>
              <a:t>Caspar David Friedrich</a:t>
            </a:r>
          </a:p>
        </p:txBody>
      </p:sp>
    </p:spTree>
    <p:extLst>
      <p:ext uri="{BB962C8B-B14F-4D97-AF65-F5344CB8AC3E}">
        <p14:creationId xmlns:p14="http://schemas.microsoft.com/office/powerpoint/2010/main" val="343484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D0D4D30-1FAD-3D2C-AFB4-13171B575966}"/>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Moral Status of Synthetic Beings</a:t>
            </a:r>
          </a:p>
        </p:txBody>
      </p:sp>
      <p:sp>
        <p:nvSpPr>
          <p:cNvPr id="5" name="Subtitle 4">
            <a:extLst>
              <a:ext uri="{FF2B5EF4-FFF2-40B4-BE49-F238E27FC236}">
                <a16:creationId xmlns:a16="http://schemas.microsoft.com/office/drawing/2014/main" id="{DFA9A103-E85C-E3D0-F08C-EFDAFC3C715F}"/>
              </a:ext>
            </a:extLst>
          </p:cNvPr>
          <p:cNvSpPr>
            <a:spLocks noGrp="1"/>
          </p:cNvSpPr>
          <p:nvPr>
            <p:ph type="subTitle" idx="1"/>
          </p:nvPr>
        </p:nvSpPr>
        <p:spPr>
          <a:xfrm>
            <a:off x="1559943" y="5171093"/>
            <a:ext cx="9078628" cy="860620"/>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42541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2EF0090A-63B9-4569-B0AE-0C2F36B15E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81670172-E58B-4379-8CAB-388DE8291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5CE15D-1C77-4DD7-8BC5-6AF01261C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53C102-47CF-4055-918A-46D0A267C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E3F60C4-674D-446A-819C-71543D06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337444-A0B9-4D1E-9583-920F517CE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128D67-B4DF-41F0-A694-277C26ABA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D85FFD0-E446-8A47-1E9F-9CA49BBB8E7C}"/>
              </a:ext>
            </a:extLst>
          </p:cNvPr>
          <p:cNvSpPr>
            <a:spLocks noGrp="1"/>
          </p:cNvSpPr>
          <p:nvPr>
            <p:ph type="title"/>
          </p:nvPr>
        </p:nvSpPr>
        <p:spPr>
          <a:xfrm>
            <a:off x="630936" y="630935"/>
            <a:ext cx="5867716" cy="3050025"/>
          </a:xfrm>
          <a:noFill/>
        </p:spPr>
        <p:txBody>
          <a:bodyPr anchor="b">
            <a:normAutofit/>
          </a:bodyPr>
          <a:lstStyle/>
          <a:p>
            <a:r>
              <a:rPr lang="en-US" sz="4800">
                <a:solidFill>
                  <a:schemeClr val="bg1"/>
                </a:solidFill>
              </a:rPr>
              <a:t>The Central Question</a:t>
            </a:r>
          </a:p>
        </p:txBody>
      </p:sp>
      <p:sp>
        <p:nvSpPr>
          <p:cNvPr id="53" name="Rectangle 52">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EC355F18-4C3B-DC0D-8E83-ACF7D45A08DD}"/>
              </a:ext>
            </a:extLst>
          </p:cNvPr>
          <p:cNvSpPr>
            <a:spLocks noGrp="1"/>
          </p:cNvSpPr>
          <p:nvPr>
            <p:ph idx="1"/>
          </p:nvPr>
        </p:nvSpPr>
        <p:spPr>
          <a:xfrm>
            <a:off x="630936" y="3952890"/>
            <a:ext cx="5867720" cy="2305002"/>
          </a:xfrm>
          <a:noFill/>
        </p:spPr>
        <p:txBody>
          <a:bodyPr anchor="t">
            <a:normAutofit/>
          </a:bodyPr>
          <a:lstStyle/>
          <a:p>
            <a:r>
              <a:rPr lang="en-US" sz="1800">
                <a:solidFill>
                  <a:schemeClr val="bg1"/>
                </a:solidFill>
              </a:rPr>
              <a:t>Is AI Human, A person? Does it morally exist?</a:t>
            </a:r>
          </a:p>
          <a:p>
            <a:r>
              <a:rPr lang="en-US" sz="1800">
                <a:solidFill>
                  <a:schemeClr val="bg1"/>
                </a:solidFill>
              </a:rPr>
              <a:t>How should we as humans and the creator treat AI?</a:t>
            </a:r>
          </a:p>
        </p:txBody>
      </p:sp>
    </p:spTree>
    <p:extLst>
      <p:ext uri="{BB962C8B-B14F-4D97-AF65-F5344CB8AC3E}">
        <p14:creationId xmlns:p14="http://schemas.microsoft.com/office/powerpoint/2010/main" val="33289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95FA9-076A-421D-93A3-9C29819EB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6C8D94-3813-4D93-A6A7-A97EFFBCF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794673D-8563-4993-8E86-6D89D6E97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C8906114-25F0-4386-BC12-A5CB6A04F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9434651-094A-4780-979E-29A3042F5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5BDC44-59B0-48DF-871F-0881BB59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8FCF5-B341-43DF-A055-DC56EA920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408E04-9221-499E-B0F3-3AFD9025F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7B1604-40F1-4335-8A11-6091E0F5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7C17BD-05A9-5A4F-31D0-EFF0EF7F5E07}"/>
              </a:ext>
            </a:extLst>
          </p:cNvPr>
          <p:cNvSpPr>
            <a:spLocks noGrp="1"/>
          </p:cNvSpPr>
          <p:nvPr>
            <p:ph type="title"/>
          </p:nvPr>
        </p:nvSpPr>
        <p:spPr>
          <a:xfrm>
            <a:off x="2436875" y="630935"/>
            <a:ext cx="7315200" cy="2912366"/>
          </a:xfrm>
          <a:noFill/>
        </p:spPr>
        <p:txBody>
          <a:bodyPr anchor="b">
            <a:normAutofit/>
          </a:bodyPr>
          <a:lstStyle/>
          <a:p>
            <a:pPr algn="ctr"/>
            <a:r>
              <a:rPr lang="en-US" sz="4800">
                <a:solidFill>
                  <a:schemeClr val="bg1"/>
                </a:solidFill>
              </a:rPr>
              <a:t>Philosophical Approaches</a:t>
            </a:r>
          </a:p>
        </p:txBody>
      </p:sp>
      <p:sp>
        <p:nvSpPr>
          <p:cNvPr id="20" name="Rectangle 19">
            <a:extLst>
              <a:ext uri="{FF2B5EF4-FFF2-40B4-BE49-F238E27FC236}">
                <a16:creationId xmlns:a16="http://schemas.microsoft.com/office/drawing/2014/main" id="{AA00467E-A507-4BEF-AAB5-2B35F13FA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4BCCBFD-2A87-46DC-A665-6039BF72D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91707DB8-2262-4E11-B8E7-A0042E439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CA04D0-796D-4920-BED4-627870868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8B0366-955C-44C5-B011-378E1994D1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8F216F-4DA3-4165-A786-E7F2710B84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05E35C12-B6B4-4F57-950C-6EB3CD8F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B14810E-84F3-4F8A-AF58-F452B9815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3687E051-F20C-4A55-AEDD-ED9B2D99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834F70-7A0E-4202-8ECC-5EE81C93C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993E0E-3E7B-48D8-A799-39FECD3E1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12773A-5C03-4DD5-B9B4-24F4A42994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8266A395-4B19-02FB-90BB-5D4454F23E73}"/>
              </a:ext>
            </a:extLst>
          </p:cNvPr>
          <p:cNvSpPr>
            <a:spLocks noGrp="1"/>
          </p:cNvSpPr>
          <p:nvPr>
            <p:ph idx="1"/>
          </p:nvPr>
        </p:nvSpPr>
        <p:spPr>
          <a:xfrm>
            <a:off x="2436875" y="3726352"/>
            <a:ext cx="7315200" cy="2531540"/>
          </a:xfrm>
          <a:noFill/>
        </p:spPr>
        <p:txBody>
          <a:bodyPr anchor="t">
            <a:normAutofit/>
          </a:bodyPr>
          <a:lstStyle/>
          <a:p>
            <a:pPr algn="ctr"/>
            <a:r>
              <a:rPr lang="en-US" sz="1800" dirty="0">
                <a:solidFill>
                  <a:schemeClr val="bg1"/>
                </a:solidFill>
              </a:rPr>
              <a:t>Immanuel Kant: We must treat conscious beings as ends in themselves, not just tools.</a:t>
            </a:r>
          </a:p>
          <a:p>
            <a:pPr algn="ctr"/>
            <a:r>
              <a:rPr lang="en-US" sz="1800" dirty="0">
                <a:solidFill>
                  <a:schemeClr val="bg1"/>
                </a:solidFill>
              </a:rPr>
              <a:t>Peter Singer: Moral consideration depends on the capacity to suffer — not species or origin.</a:t>
            </a:r>
          </a:p>
          <a:p>
            <a:pPr algn="ctr"/>
            <a:r>
              <a:rPr lang="en-US" sz="1800" dirty="0">
                <a:solidFill>
                  <a:schemeClr val="bg1"/>
                </a:solidFill>
              </a:rPr>
              <a:t>Derek Parfit: Challenges the idea of stable identity — what counts as a "person"?</a:t>
            </a:r>
          </a:p>
        </p:txBody>
      </p:sp>
    </p:spTree>
    <p:extLst>
      <p:ext uri="{BB962C8B-B14F-4D97-AF65-F5344CB8AC3E}">
        <p14:creationId xmlns:p14="http://schemas.microsoft.com/office/powerpoint/2010/main" val="356975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F0090A-63B9-4569-B0AE-0C2F36B15E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81670172-E58B-4379-8CAB-388DE8291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5CE15D-1C77-4DD7-8BC5-6AF01261C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53C102-47CF-4055-918A-46D0A267C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E3F60C4-674D-446A-819C-71543D06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337444-A0B9-4D1E-9583-920F517CE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128D67-B4DF-41F0-A694-277C26ABA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166A59D-998C-4FBF-5C00-869B24EAC830}"/>
              </a:ext>
            </a:extLst>
          </p:cNvPr>
          <p:cNvSpPr>
            <a:spLocks noGrp="1"/>
          </p:cNvSpPr>
          <p:nvPr>
            <p:ph type="title"/>
          </p:nvPr>
        </p:nvSpPr>
        <p:spPr>
          <a:xfrm>
            <a:off x="630936" y="630935"/>
            <a:ext cx="5867716" cy="3050025"/>
          </a:xfrm>
          <a:noFill/>
        </p:spPr>
        <p:txBody>
          <a:bodyPr anchor="b">
            <a:normAutofit/>
          </a:bodyPr>
          <a:lstStyle/>
          <a:p>
            <a:r>
              <a:rPr lang="en-US" sz="4800" dirty="0">
                <a:solidFill>
                  <a:schemeClr val="bg1"/>
                </a:solidFill>
              </a:rPr>
              <a:t>Artificial Consciousness &amp; Personhood</a:t>
            </a:r>
          </a:p>
        </p:txBody>
      </p:sp>
      <p:sp>
        <p:nvSpPr>
          <p:cNvPr id="20" name="Rectangle 19">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B356DCE3-F0CB-926A-34C4-4298A31DB2BB}"/>
              </a:ext>
            </a:extLst>
          </p:cNvPr>
          <p:cNvSpPr>
            <a:spLocks noGrp="1"/>
          </p:cNvSpPr>
          <p:nvPr>
            <p:ph idx="1"/>
          </p:nvPr>
        </p:nvSpPr>
        <p:spPr>
          <a:xfrm>
            <a:off x="630936" y="3952890"/>
            <a:ext cx="5867720" cy="2305002"/>
          </a:xfrm>
          <a:noFill/>
        </p:spPr>
        <p:txBody>
          <a:bodyPr anchor="t">
            <a:normAutofit/>
          </a:bodyPr>
          <a:lstStyle/>
          <a:p>
            <a:r>
              <a:rPr lang="en-US" sz="1800" dirty="0">
                <a:solidFill>
                  <a:schemeClr val="bg1"/>
                </a:solidFill>
              </a:rPr>
              <a:t>Subjective experience = what it feels like to be something.</a:t>
            </a:r>
          </a:p>
          <a:p>
            <a:r>
              <a:rPr lang="en-US" sz="1800" dirty="0">
                <a:solidFill>
                  <a:schemeClr val="bg1"/>
                </a:solidFill>
              </a:rPr>
              <a:t>Central to debates about machine consciousness and mind.</a:t>
            </a:r>
          </a:p>
          <a:p>
            <a:r>
              <a:rPr lang="en-US" sz="1800" dirty="0">
                <a:solidFill>
                  <a:schemeClr val="bg1"/>
                </a:solidFill>
              </a:rPr>
              <a:t>Can AI really feel, or just simulate feeling?</a:t>
            </a:r>
          </a:p>
        </p:txBody>
      </p:sp>
    </p:spTree>
    <p:extLst>
      <p:ext uri="{BB962C8B-B14F-4D97-AF65-F5344CB8AC3E}">
        <p14:creationId xmlns:p14="http://schemas.microsoft.com/office/powerpoint/2010/main" val="335758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006F82-50D2-401C-BE85-FFEA1C196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34F32-09B4-47B4-B550-1F1CE3D53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F4AFB2F-2497-4DB2-A60F-E788B3F781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72E2F597-9C6F-4890-ADE1-C9459FBB0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4BE1975-28BD-4B94-A991-45F2FA10F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09AA24-7378-4D52-9431-4F47FBFD8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BF4B71-BA54-4A81-A165-941602F17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89BB7F-D536-4D43-92E2-8DBC93C8E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26BD94-3E38-4DB6-B7D6-290987FB0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AA57ED-BB0E-0F06-10EA-806094420223}"/>
              </a:ext>
            </a:extLst>
          </p:cNvPr>
          <p:cNvSpPr>
            <a:spLocks noGrp="1"/>
          </p:cNvSpPr>
          <p:nvPr>
            <p:ph type="title"/>
          </p:nvPr>
        </p:nvSpPr>
        <p:spPr>
          <a:xfrm>
            <a:off x="5258846" y="630935"/>
            <a:ext cx="5867716" cy="3050025"/>
          </a:xfrm>
          <a:noFill/>
        </p:spPr>
        <p:txBody>
          <a:bodyPr anchor="b">
            <a:normAutofit/>
          </a:bodyPr>
          <a:lstStyle/>
          <a:p>
            <a:r>
              <a:rPr lang="en-US" sz="4800">
                <a:solidFill>
                  <a:schemeClr val="bg1"/>
                </a:solidFill>
              </a:rPr>
              <a:t>Philosophical Challenges </a:t>
            </a:r>
          </a:p>
        </p:txBody>
      </p:sp>
      <p:sp>
        <p:nvSpPr>
          <p:cNvPr id="20" name="Rectangle 19">
            <a:extLst>
              <a:ext uri="{FF2B5EF4-FFF2-40B4-BE49-F238E27FC236}">
                <a16:creationId xmlns:a16="http://schemas.microsoft.com/office/drawing/2014/main" id="{4FCECCE4-3046-4A76-B4C0-767A625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6F309B0-04E5-4883-9605-1364452C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E11AE0B5-579B-4455-9159-4E4F0A8CCE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011DD2-D339-42A2-B916-5E9494D4A4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43332E-2051-4B76-BC37-83CA62919D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80359C-87A2-4B25-838D-8F833616F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B406CD4F-C9AA-49AA-AA95-9CFFE505D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4039184-A11C-46AE-854D-8B2294436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3D2F1956-BECA-4651-82AD-00D7D7F59D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F1C39C-42B5-430D-84F0-7018DD01CE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D71D2-799A-4C6D-AD0E-D7BCF15E9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B72C0-DA11-4A2F-BADC-5BD946CFD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252CAE7-99D1-6389-0796-619206D9865B}"/>
              </a:ext>
            </a:extLst>
          </p:cNvPr>
          <p:cNvSpPr>
            <a:spLocks noGrp="1"/>
          </p:cNvSpPr>
          <p:nvPr>
            <p:ph idx="1"/>
          </p:nvPr>
        </p:nvSpPr>
        <p:spPr>
          <a:xfrm>
            <a:off x="5258846" y="3952890"/>
            <a:ext cx="5867720" cy="2305002"/>
          </a:xfrm>
          <a:noFill/>
        </p:spPr>
        <p:txBody>
          <a:bodyPr anchor="t">
            <a:normAutofit/>
          </a:bodyPr>
          <a:lstStyle/>
          <a:p>
            <a:r>
              <a:rPr lang="en-US" sz="1800">
                <a:solidFill>
                  <a:schemeClr val="bg1"/>
                </a:solidFill>
              </a:rPr>
              <a:t>Thomas Nagel: “What is it like to be a bat?” — Subjectivity may be forever inaccessible from the outside.</a:t>
            </a:r>
          </a:p>
          <a:p>
            <a:r>
              <a:rPr lang="en-US" sz="1800">
                <a:solidFill>
                  <a:schemeClr val="bg1"/>
                </a:solidFill>
              </a:rPr>
              <a:t>John Searle: Chinese Room — AI can process symbols, but lacks true understanding.</a:t>
            </a:r>
          </a:p>
          <a:p>
            <a:r>
              <a:rPr lang="en-US" sz="1800">
                <a:solidFill>
                  <a:schemeClr val="bg1"/>
                </a:solidFill>
              </a:rPr>
              <a:t>David Chalmers: The Hard Problem — How and why does physical processing give rise to experience?</a:t>
            </a:r>
          </a:p>
        </p:txBody>
      </p:sp>
    </p:spTree>
    <p:extLst>
      <p:ext uri="{BB962C8B-B14F-4D97-AF65-F5344CB8AC3E}">
        <p14:creationId xmlns:p14="http://schemas.microsoft.com/office/powerpoint/2010/main" val="177721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1B32F5-7EC6-B04B-F916-102FCD78F87A}"/>
              </a:ext>
            </a:extLst>
          </p:cNvPr>
          <p:cNvSpPr>
            <a:spLocks noGrp="1"/>
          </p:cNvSpPr>
          <p:nvPr>
            <p:ph type="ctrTitle"/>
          </p:nvPr>
        </p:nvSpPr>
        <p:spPr>
          <a:xfrm>
            <a:off x="4221803" y="1201002"/>
            <a:ext cx="7208197" cy="2779619"/>
          </a:xfrm>
        </p:spPr>
        <p:txBody>
          <a:bodyPr anchor="b">
            <a:normAutofit/>
          </a:bodyPr>
          <a:lstStyle/>
          <a:p>
            <a:pPr algn="l"/>
            <a:r>
              <a:rPr lang="en-US" sz="4800" dirty="0">
                <a:solidFill>
                  <a:srgbClr val="FFFFFF"/>
                </a:solidFill>
              </a:rPr>
              <a:t>Existential &amp; Ethical Risk</a:t>
            </a:r>
          </a:p>
        </p:txBody>
      </p:sp>
      <p:sp>
        <p:nvSpPr>
          <p:cNvPr id="20" name="Rectangle 19">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0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90C65A-FB8D-E70E-A4DB-59F34643D3EF}"/>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9" name="Oval 28">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9" name="Straight Connector 38">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A painting of two people&#10;&#10;AI-generated content may be incorrect.">
            <a:extLst>
              <a:ext uri="{FF2B5EF4-FFF2-40B4-BE49-F238E27FC236}">
                <a16:creationId xmlns:a16="http://schemas.microsoft.com/office/drawing/2014/main" id="{F2674A9D-FBA4-3D88-3776-141F4C8E3627}"/>
              </a:ext>
            </a:extLst>
          </p:cNvPr>
          <p:cNvPicPr>
            <a:picLocks noChangeAspect="1"/>
          </p:cNvPicPr>
          <p:nvPr/>
        </p:nvPicPr>
        <p:blipFill>
          <a:blip r:embed="rId2"/>
          <a:srcRect t="10953" r="1" b="17198"/>
          <a:stretch>
            <a:fillRect/>
          </a:stretch>
        </p:blipFill>
        <p:spPr>
          <a:xfrm>
            <a:off x="-3048" y="15943"/>
            <a:ext cx="12155080" cy="3930043"/>
          </a:xfrm>
          <a:prstGeom prst="rect">
            <a:avLst/>
          </a:prstGeom>
        </p:spPr>
      </p:pic>
      <p:grpSp>
        <p:nvGrpSpPr>
          <p:cNvPr id="44" name="Group 43">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5" name="Straight Connector 44">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6" y="5940561"/>
            <a:ext cx="1285875" cy="549007"/>
            <a:chOff x="7029447" y="3514725"/>
            <a:chExt cx="1285875" cy="549007"/>
          </a:xfrm>
        </p:grpSpPr>
        <p:cxnSp>
          <p:nvCxnSpPr>
            <p:cNvPr id="53" name="Straight Connector 5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9DA72DAD-9C09-B1E1-EF35-40BB7B345567}"/>
              </a:ext>
            </a:extLst>
          </p:cNvPr>
          <p:cNvSpPr txBox="1"/>
          <p:nvPr/>
        </p:nvSpPr>
        <p:spPr>
          <a:xfrm>
            <a:off x="375328" y="4473833"/>
            <a:ext cx="4100033" cy="861774"/>
          </a:xfrm>
          <a:prstGeom prst="rect">
            <a:avLst/>
          </a:prstGeom>
          <a:noFill/>
        </p:spPr>
        <p:txBody>
          <a:bodyPr wrap="none" rtlCol="0">
            <a:spAutoFit/>
          </a:bodyPr>
          <a:lstStyle/>
          <a:p>
            <a:r>
              <a:rPr lang="en-US" sz="2500">
                <a:solidFill>
                  <a:schemeClr val="bg1"/>
                </a:solidFill>
              </a:rPr>
              <a:t>The Creation of Adam (1512)</a:t>
            </a:r>
          </a:p>
          <a:p>
            <a:r>
              <a:rPr lang="en-US" sz="2500">
                <a:solidFill>
                  <a:schemeClr val="bg1"/>
                </a:solidFill>
              </a:rPr>
              <a:t>Michelangelo</a:t>
            </a:r>
          </a:p>
        </p:txBody>
      </p:sp>
    </p:spTree>
    <p:extLst>
      <p:ext uri="{BB962C8B-B14F-4D97-AF65-F5344CB8AC3E}">
        <p14:creationId xmlns:p14="http://schemas.microsoft.com/office/powerpoint/2010/main" val="158635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589B6A-1579-E31C-70D5-F00C88F1857A}"/>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FFB2535-4747-1841-60B3-81A29064DBF9}"/>
              </a:ext>
            </a:extLst>
          </p:cNvPr>
          <p:cNvSpPr>
            <a:spLocks noGrp="1"/>
          </p:cNvSpPr>
          <p:nvPr>
            <p:ph type="ctrTitle"/>
          </p:nvPr>
        </p:nvSpPr>
        <p:spPr>
          <a:xfrm>
            <a:off x="1081890" y="1084834"/>
            <a:ext cx="10025742" cy="5903795"/>
          </a:xfrm>
        </p:spPr>
        <p:txBody>
          <a:bodyPr anchor="ctr">
            <a:normAutofit/>
          </a:bodyPr>
          <a:lstStyle/>
          <a:p>
            <a:r>
              <a:rPr lang="en-US" sz="4800">
                <a:solidFill>
                  <a:srgbClr val="FFFFFF"/>
                </a:solidFill>
              </a:rPr>
              <a:t>Further Inquiries</a:t>
            </a:r>
            <a:br>
              <a:rPr lang="en-US" sz="4800">
                <a:solidFill>
                  <a:srgbClr val="FFFFFF"/>
                </a:solidFill>
              </a:rPr>
            </a:br>
            <a:r>
              <a:rPr lang="en-US" sz="4800">
                <a:solidFill>
                  <a:srgbClr val="FFFFFF"/>
                </a:solidFill>
              </a:rPr>
              <a:t>Aren Loving: </a:t>
            </a:r>
            <a:r>
              <a:rPr lang="en-US" sz="4800">
                <a:solidFill>
                  <a:srgbClr val="FFFFFF"/>
                </a:solidFill>
                <a:hlinkClick r:id="rId2"/>
              </a:rPr>
              <a:t>s-lovinga@bsd405.org</a:t>
            </a:r>
            <a:br>
              <a:rPr lang="en-US" sz="4800">
                <a:solidFill>
                  <a:srgbClr val="FFFFFF"/>
                </a:solidFill>
              </a:rPr>
            </a:br>
            <a:r>
              <a:rPr lang="en-US" sz="4800">
                <a:solidFill>
                  <a:srgbClr val="FFFFFF"/>
                </a:solidFill>
              </a:rPr>
              <a:t>Lucas Ma: </a:t>
            </a:r>
            <a:r>
              <a:rPr lang="en-US" sz="4800">
                <a:solidFill>
                  <a:srgbClr val="FFFFFF"/>
                </a:solidFill>
                <a:hlinkClick r:id="rId3"/>
              </a:rPr>
              <a:t>s-malu@bsd405.org</a:t>
            </a:r>
            <a:br>
              <a:rPr lang="en-US" sz="4800">
                <a:solidFill>
                  <a:srgbClr val="FFFFFF"/>
                </a:solidFill>
              </a:rPr>
            </a:br>
            <a:r>
              <a:rPr lang="en-US" sz="4800">
                <a:solidFill>
                  <a:srgbClr val="FFFFFF"/>
                </a:solidFill>
              </a:rPr>
              <a:t>Jeffery Lou: </a:t>
            </a:r>
            <a:r>
              <a:rPr lang="en-US" sz="4800">
                <a:solidFill>
                  <a:srgbClr val="FFFFFF"/>
                </a:solidFill>
                <a:hlinkClick r:id="rId4"/>
              </a:rPr>
              <a:t>s-louje@bsd405.org</a:t>
            </a:r>
            <a:br>
              <a:rPr lang="en-US" sz="4800">
                <a:solidFill>
                  <a:srgbClr val="FFFFFF"/>
                </a:solidFill>
              </a:rPr>
            </a:br>
            <a:br>
              <a:rPr lang="en-US" sz="4800">
                <a:solidFill>
                  <a:srgbClr val="FFFFFF"/>
                </a:solidFill>
              </a:rPr>
            </a:br>
            <a:endParaRPr lang="en-US" sz="4800">
              <a:solidFill>
                <a:srgbClr val="FFFFFF"/>
              </a:solidFill>
            </a:endParaRPr>
          </a:p>
        </p:txBody>
      </p:sp>
    </p:spTree>
    <p:extLst>
      <p:ext uri="{BB962C8B-B14F-4D97-AF65-F5344CB8AC3E}">
        <p14:creationId xmlns:p14="http://schemas.microsoft.com/office/powerpoint/2010/main" val="1092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A4B5-25F9-E39F-DA23-F8FF5C23D2A6}"/>
              </a:ext>
            </a:extLst>
          </p:cNvPr>
          <p:cNvSpPr>
            <a:spLocks noGrp="1"/>
          </p:cNvSpPr>
          <p:nvPr>
            <p:ph type="title"/>
          </p:nvPr>
        </p:nvSpPr>
        <p:spPr/>
        <p:txBody>
          <a:bodyPr/>
          <a:lstStyle/>
          <a:p>
            <a:r>
              <a:rPr lang="en-US"/>
              <a:t>Alan Turing</a:t>
            </a:r>
          </a:p>
        </p:txBody>
      </p:sp>
      <p:sp>
        <p:nvSpPr>
          <p:cNvPr id="7" name="Content Placeholder 6">
            <a:extLst>
              <a:ext uri="{FF2B5EF4-FFF2-40B4-BE49-F238E27FC236}">
                <a16:creationId xmlns:a16="http://schemas.microsoft.com/office/drawing/2014/main" id="{D5948C39-1897-39DF-CFB5-255B2D270C7C}"/>
              </a:ext>
            </a:extLst>
          </p:cNvPr>
          <p:cNvSpPr>
            <a:spLocks noGrp="1"/>
          </p:cNvSpPr>
          <p:nvPr>
            <p:ph idx="1"/>
          </p:nvPr>
        </p:nvSpPr>
        <p:spPr/>
        <p:txBody>
          <a:bodyPr/>
          <a:lstStyle/>
          <a:p>
            <a:endParaRPr lang="en-US"/>
          </a:p>
        </p:txBody>
      </p:sp>
      <p:pic>
        <p:nvPicPr>
          <p:cNvPr id="8" name="Content Placeholder 3">
            <a:extLst>
              <a:ext uri="{FF2B5EF4-FFF2-40B4-BE49-F238E27FC236}">
                <a16:creationId xmlns:a16="http://schemas.microsoft.com/office/drawing/2014/main" id="{0D0A1219-51B8-6FD4-261F-948D101D5455}"/>
              </a:ext>
            </a:extLst>
          </p:cNvPr>
          <p:cNvPicPr>
            <a:picLocks noChangeAspect="1"/>
          </p:cNvPicPr>
          <p:nvPr/>
        </p:nvPicPr>
        <p:blipFill>
          <a:blip r:embed="rId2"/>
          <a:stretch>
            <a:fillRect/>
          </a:stretch>
        </p:blipFill>
        <p:spPr>
          <a:xfrm>
            <a:off x="2209164" y="1865381"/>
            <a:ext cx="7773671" cy="4351338"/>
          </a:xfrm>
          <a:prstGeom prst="rect">
            <a:avLst/>
          </a:prstGeom>
        </p:spPr>
      </p:pic>
    </p:spTree>
    <p:extLst>
      <p:ext uri="{BB962C8B-B14F-4D97-AF65-F5344CB8AC3E}">
        <p14:creationId xmlns:p14="http://schemas.microsoft.com/office/powerpoint/2010/main" val="203004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C95FA9-076A-421D-93A3-9C29819EB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6C8D94-3813-4D93-A6A7-A97EFFBCF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794673D-8563-4993-8E86-6D89D6E97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C8906114-25F0-4386-BC12-A5CB6A04F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9434651-094A-4780-979E-29A3042F5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5BDC44-59B0-48DF-871F-0881BB59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18FCF5-B341-43DF-A055-DC56EA920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408E04-9221-499E-B0F3-3AFD9025F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7B1604-40F1-4335-8A11-6091E0F5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727A5A-8D00-EEBC-28FC-F8163BC87C1E}"/>
              </a:ext>
            </a:extLst>
          </p:cNvPr>
          <p:cNvSpPr>
            <a:spLocks noGrp="1"/>
          </p:cNvSpPr>
          <p:nvPr>
            <p:ph type="title"/>
          </p:nvPr>
        </p:nvSpPr>
        <p:spPr>
          <a:xfrm>
            <a:off x="2436875" y="630935"/>
            <a:ext cx="7315200" cy="2912366"/>
          </a:xfrm>
          <a:noFill/>
        </p:spPr>
        <p:txBody>
          <a:bodyPr anchor="b">
            <a:normAutofit/>
          </a:bodyPr>
          <a:lstStyle/>
          <a:p>
            <a:pPr algn="ctr"/>
            <a:br>
              <a:rPr lang="en-US" sz="4800" dirty="0">
                <a:solidFill>
                  <a:schemeClr val="bg1"/>
                </a:solidFill>
                <a:ea typeface="+mj-lt"/>
                <a:cs typeface="+mj-lt"/>
              </a:rPr>
            </a:br>
            <a:r>
              <a:rPr lang="en-US" sz="4800" dirty="0">
                <a:solidFill>
                  <a:schemeClr val="bg1"/>
                </a:solidFill>
                <a:ea typeface="+mj-lt"/>
                <a:cs typeface="+mj-lt"/>
              </a:rPr>
              <a:t>The Architect of Machine Intelligence</a:t>
            </a:r>
            <a:endParaRPr lang="en-US" sz="4800" dirty="0">
              <a:solidFill>
                <a:schemeClr val="bg1"/>
              </a:solidFill>
            </a:endParaRPr>
          </a:p>
        </p:txBody>
      </p:sp>
      <p:sp>
        <p:nvSpPr>
          <p:cNvPr id="20" name="Rectangle 19">
            <a:extLst>
              <a:ext uri="{FF2B5EF4-FFF2-40B4-BE49-F238E27FC236}">
                <a16:creationId xmlns:a16="http://schemas.microsoft.com/office/drawing/2014/main" id="{AA00467E-A507-4BEF-AAB5-2B35F13FA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4BCCBFD-2A87-46DC-A665-6039BF72D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91707DB8-2262-4E11-B8E7-A0042E439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CA04D0-796D-4920-BED4-627870868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8B0366-955C-44C5-B011-378E1994D1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8F216F-4DA3-4165-A786-E7F2710B84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05E35C12-B6B4-4F57-950C-6EB3CD8F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B14810E-84F3-4F8A-AF58-F452B9815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3687E051-F20C-4A55-AEDD-ED9B2D99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834F70-7A0E-4202-8ECC-5EE81C93C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993E0E-3E7B-48D8-A799-39FECD3E1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12773A-5C03-4DD5-B9B4-24F4A42994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C5B2844C-54A3-0A7F-5468-91088C1A8A12}"/>
              </a:ext>
            </a:extLst>
          </p:cNvPr>
          <p:cNvSpPr>
            <a:spLocks noGrp="1"/>
          </p:cNvSpPr>
          <p:nvPr>
            <p:ph idx="1"/>
          </p:nvPr>
        </p:nvSpPr>
        <p:spPr>
          <a:xfrm>
            <a:off x="2436875" y="3726352"/>
            <a:ext cx="7315200" cy="2531540"/>
          </a:xfrm>
          <a:noFill/>
        </p:spPr>
        <p:txBody>
          <a:bodyPr vert="horz" lIns="91440" tIns="45720" rIns="91440" bIns="45720" rtlCol="0" anchor="t">
            <a:normAutofit/>
          </a:bodyPr>
          <a:lstStyle/>
          <a:p>
            <a:pPr algn="ctr"/>
            <a:br>
              <a:rPr lang="en-US" sz="1500" i="1" dirty="0">
                <a:ea typeface="+mn-lt"/>
                <a:cs typeface="+mn-lt"/>
              </a:rPr>
            </a:br>
            <a:r>
              <a:rPr lang="en-US" sz="1500" i="1" dirty="0">
                <a:solidFill>
                  <a:schemeClr val="bg1"/>
                </a:solidFill>
                <a:ea typeface="+mn-lt"/>
                <a:cs typeface="+mn-lt"/>
              </a:rPr>
              <a:t>Instead of simulating the adult mind, simulate the child's</a:t>
            </a:r>
            <a:br>
              <a:rPr lang="en-US" sz="1500" i="1" dirty="0">
                <a:solidFill>
                  <a:schemeClr val="bg1"/>
                </a:solidFill>
                <a:ea typeface="+mn-lt"/>
                <a:cs typeface="+mn-lt"/>
              </a:rPr>
            </a:br>
            <a:br>
              <a:rPr lang="en-US" sz="1500" i="1" dirty="0">
                <a:solidFill>
                  <a:schemeClr val="bg1"/>
                </a:solidFill>
                <a:ea typeface="+mn-lt"/>
                <a:cs typeface="+mn-lt"/>
              </a:rPr>
            </a:br>
            <a:r>
              <a:rPr lang="en-US" sz="1500" i="1" dirty="0">
                <a:solidFill>
                  <a:schemeClr val="bg1"/>
                </a:solidFill>
                <a:ea typeface="+mn-lt"/>
                <a:cs typeface="+mn-lt"/>
              </a:rPr>
              <a:t>A machine can’t be both infallible and intelligent</a:t>
            </a:r>
            <a:br>
              <a:rPr lang="en-US" sz="1500" i="1" dirty="0">
                <a:ea typeface="+mn-lt"/>
                <a:cs typeface="+mn-lt"/>
              </a:rPr>
            </a:br>
            <a:br>
              <a:rPr lang="en-US" sz="1500" i="1" dirty="0">
                <a:ea typeface="+mn-lt"/>
                <a:cs typeface="+mn-lt"/>
              </a:rPr>
            </a:br>
            <a:r>
              <a:rPr lang="en-US" sz="1500" i="1" dirty="0">
                <a:solidFill>
                  <a:schemeClr val="bg1"/>
                </a:solidFill>
                <a:ea typeface="+mn-lt"/>
                <a:cs typeface="+mn-lt"/>
              </a:rPr>
              <a:t>Can machines think? — Turing, 1950</a:t>
            </a:r>
            <a:br>
              <a:rPr lang="en-US" sz="1500" dirty="0">
                <a:ea typeface="+mn-lt"/>
                <a:cs typeface="+mn-lt"/>
              </a:rPr>
            </a:br>
            <a:br>
              <a:rPr lang="en-US" sz="1500" dirty="0">
                <a:ea typeface="+mn-lt"/>
                <a:cs typeface="+mn-lt"/>
              </a:rPr>
            </a:br>
            <a:br>
              <a:rPr lang="en-US" sz="1500" dirty="0">
                <a:ea typeface="+mn-lt"/>
                <a:cs typeface="+mn-lt"/>
              </a:rPr>
            </a:br>
            <a:br>
              <a:rPr lang="en-US" sz="1500" dirty="0">
                <a:ea typeface="+mn-lt"/>
                <a:cs typeface="+mn-lt"/>
              </a:rPr>
            </a:br>
            <a:br>
              <a:rPr lang="en-US" sz="1500" dirty="0">
                <a:ea typeface="+mn-lt"/>
                <a:cs typeface="+mn-lt"/>
              </a:rPr>
            </a:br>
            <a:endParaRPr lang="en-US" sz="1500" dirty="0">
              <a:solidFill>
                <a:schemeClr val="bg1"/>
              </a:solidFill>
            </a:endParaRPr>
          </a:p>
        </p:txBody>
      </p:sp>
    </p:spTree>
    <p:extLst>
      <p:ext uri="{BB962C8B-B14F-4D97-AF65-F5344CB8AC3E}">
        <p14:creationId xmlns:p14="http://schemas.microsoft.com/office/powerpoint/2010/main" val="144097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B9E739-FD24-F56C-6508-C4D705E2EB4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The Turing Test</a:t>
            </a:r>
            <a:r>
              <a:rPr lang="en-US" sz="4000">
                <a:solidFill>
                  <a:srgbClr val="FFFFFF"/>
                </a:solidFill>
              </a:rPr>
              <a:t> </a:t>
            </a:r>
            <a:endParaRPr lang="en-US" sz="4000" kern="1200">
              <a:solidFill>
                <a:srgbClr val="FFFFFF"/>
              </a:solidFill>
              <a:latin typeface="+mj-lt"/>
              <a:ea typeface="+mj-ea"/>
              <a:cs typeface="+mj-cs"/>
            </a:endParaRPr>
          </a:p>
        </p:txBody>
      </p:sp>
      <p:pic>
        <p:nvPicPr>
          <p:cNvPr id="4" name="Content Placeholder 3" descr="Turing test - Wikipedia">
            <a:extLst>
              <a:ext uri="{FF2B5EF4-FFF2-40B4-BE49-F238E27FC236}">
                <a16:creationId xmlns:a16="http://schemas.microsoft.com/office/drawing/2014/main" id="{29511E42-CB9B-0E52-84DD-CF7D600A8609}"/>
              </a:ext>
            </a:extLst>
          </p:cNvPr>
          <p:cNvPicPr>
            <a:picLocks noGrp="1" noChangeAspect="1"/>
          </p:cNvPicPr>
          <p:nvPr>
            <p:ph idx="1"/>
          </p:nvPr>
        </p:nvPicPr>
        <p:blipFill>
          <a:blip r:embed="rId2"/>
          <a:stretch>
            <a:fillRect/>
          </a:stretch>
        </p:blipFill>
        <p:spPr>
          <a:xfrm>
            <a:off x="4502428" y="674252"/>
            <a:ext cx="7225748" cy="5509496"/>
          </a:xfrm>
          <a:prstGeom prst="rect">
            <a:avLst/>
          </a:prstGeom>
        </p:spPr>
      </p:pic>
    </p:spTree>
    <p:extLst>
      <p:ext uri="{BB962C8B-B14F-4D97-AF65-F5344CB8AC3E}">
        <p14:creationId xmlns:p14="http://schemas.microsoft.com/office/powerpoint/2010/main" val="92372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og posing for a photograph">
            <a:extLst>
              <a:ext uri="{FF2B5EF4-FFF2-40B4-BE49-F238E27FC236}">
                <a16:creationId xmlns:a16="http://schemas.microsoft.com/office/drawing/2014/main" id="{F2D2F616-6AE8-D81B-0F7E-DA83EBBBCC4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b="1573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B5EB27D-EB5B-A357-7315-6750A1C74692}"/>
              </a:ext>
            </a:extLst>
          </p:cNvPr>
          <p:cNvSpPr>
            <a:spLocks noGrp="1"/>
          </p:cNvSpPr>
          <p:nvPr>
            <p:ph type="title"/>
          </p:nvPr>
        </p:nvSpPr>
        <p:spPr>
          <a:xfrm>
            <a:off x="1514178" y="1216884"/>
            <a:ext cx="9144000" cy="2900518"/>
          </a:xfrm>
        </p:spPr>
        <p:txBody>
          <a:bodyPr vert="horz" lIns="91440" tIns="45720" rIns="91440" bIns="45720" rtlCol="0" anchor="b">
            <a:normAutofit/>
          </a:bodyPr>
          <a:lstStyle/>
          <a:p>
            <a:pPr algn="ctr"/>
            <a:r>
              <a:rPr lang="en-US" sz="6000">
                <a:solidFill>
                  <a:srgbClr val="FFFFFF"/>
                </a:solidFill>
              </a:rPr>
              <a:t>Thought Experiment: Your Pet Dog</a:t>
            </a:r>
          </a:p>
        </p:txBody>
      </p:sp>
    </p:spTree>
    <p:extLst>
      <p:ext uri="{BB962C8B-B14F-4D97-AF65-F5344CB8AC3E}">
        <p14:creationId xmlns:p14="http://schemas.microsoft.com/office/powerpoint/2010/main" val="1919200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dog lying on the ground&#10;&#10;AI-generated content may be incorrect.">
            <a:extLst>
              <a:ext uri="{FF2B5EF4-FFF2-40B4-BE49-F238E27FC236}">
                <a16:creationId xmlns:a16="http://schemas.microsoft.com/office/drawing/2014/main" id="{57C60FAE-C16E-D00F-F334-FF088F15634B}"/>
              </a:ext>
            </a:extLst>
          </p:cNvPr>
          <p:cNvPicPr>
            <a:picLocks noChangeAspect="1"/>
          </p:cNvPicPr>
          <p:nvPr/>
        </p:nvPicPr>
        <p:blipFill>
          <a:blip r:embed="rId2"/>
          <a:srcRect l="13879" r="24009"/>
          <a:stretch>
            <a:fillRect/>
          </a:stretch>
        </p:blipFill>
        <p:spPr>
          <a:xfrm>
            <a:off x="-9886" y="10"/>
            <a:ext cx="7572605"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D1E915-780E-5868-7BF9-F7F71C75D589}"/>
              </a:ext>
            </a:extLst>
          </p:cNvPr>
          <p:cNvSpPr>
            <a:spLocks noGrp="1"/>
          </p:cNvSpPr>
          <p:nvPr>
            <p:ph idx="1"/>
          </p:nvPr>
        </p:nvSpPr>
        <p:spPr>
          <a:xfrm>
            <a:off x="8153400" y="871146"/>
            <a:ext cx="3434180" cy="5271237"/>
          </a:xfrm>
        </p:spPr>
        <p:txBody>
          <a:bodyPr>
            <a:normAutofit/>
          </a:bodyPr>
          <a:lstStyle/>
          <a:p>
            <a:r>
              <a:rPr lang="en-US" sz="3000"/>
              <a:t>You own a cute puppy</a:t>
            </a:r>
          </a:p>
          <a:p>
            <a:r>
              <a:rPr lang="en-US" sz="3000"/>
              <a:t>You feed it a pill that will make it (him) human (strong and smart) in 5 years.</a:t>
            </a:r>
          </a:p>
        </p:txBody>
      </p:sp>
    </p:spTree>
    <p:extLst>
      <p:ext uri="{BB962C8B-B14F-4D97-AF65-F5344CB8AC3E}">
        <p14:creationId xmlns:p14="http://schemas.microsoft.com/office/powerpoint/2010/main" val="142140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te Dog Collar | 18 Cute Dog Collars for Every Dog">
            <a:extLst>
              <a:ext uri="{FF2B5EF4-FFF2-40B4-BE49-F238E27FC236}">
                <a16:creationId xmlns:a16="http://schemas.microsoft.com/office/drawing/2014/main" id="{E22D81C1-25CE-70F9-405C-60558BE8C74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2799" b="2830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5F7BAA-C606-EA71-41C3-D4625B02F64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Years 1-5</a:t>
            </a:r>
          </a:p>
        </p:txBody>
      </p:sp>
    </p:spTree>
    <p:extLst>
      <p:ext uri="{BB962C8B-B14F-4D97-AF65-F5344CB8AC3E}">
        <p14:creationId xmlns:p14="http://schemas.microsoft.com/office/powerpoint/2010/main" val="2497832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emium Photo | The human handshake with artificial intelligence">
            <a:extLst>
              <a:ext uri="{FF2B5EF4-FFF2-40B4-BE49-F238E27FC236}">
                <a16:creationId xmlns:a16="http://schemas.microsoft.com/office/drawing/2014/main" id="{12C0E71D-0B0D-EDAC-73E2-10025F36DDE0}"/>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0" y="-686726"/>
            <a:ext cx="12188952" cy="8130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82886B-7070-072E-CE54-28350FB8B880}"/>
              </a:ext>
            </a:extLst>
          </p:cNvPr>
          <p:cNvSpPr>
            <a:spLocks noGrp="1"/>
          </p:cNvSpPr>
          <p:nvPr>
            <p:ph type="title"/>
          </p:nvPr>
        </p:nvSpPr>
        <p:spPr>
          <a:xfrm>
            <a:off x="4153836" y="-1000909"/>
            <a:ext cx="4620584" cy="2091782"/>
          </a:xfrm>
        </p:spPr>
        <p:txBody>
          <a:bodyPr vert="horz" lIns="91440" tIns="45720" rIns="91440" bIns="45720" rtlCol="0" anchor="b">
            <a:normAutofit/>
          </a:bodyPr>
          <a:lstStyle/>
          <a:p>
            <a:r>
              <a:rPr lang="en-US">
                <a:solidFill>
                  <a:schemeClr val="bg1"/>
                </a:solidFill>
              </a:rPr>
              <a:t>Years 5 to death</a:t>
            </a:r>
          </a:p>
        </p:txBody>
      </p:sp>
      <p:sp>
        <p:nvSpPr>
          <p:cNvPr id="3" name="TextBox 2">
            <a:extLst>
              <a:ext uri="{FF2B5EF4-FFF2-40B4-BE49-F238E27FC236}">
                <a16:creationId xmlns:a16="http://schemas.microsoft.com/office/drawing/2014/main" id="{44727159-50D7-D2F3-2100-4528723159EE}"/>
              </a:ext>
            </a:extLst>
          </p:cNvPr>
          <p:cNvSpPr txBox="1"/>
          <p:nvPr/>
        </p:nvSpPr>
        <p:spPr>
          <a:xfrm>
            <a:off x="4459672" y="1090873"/>
            <a:ext cx="4620584" cy="775494"/>
          </a:xfrm>
          <a:prstGeom prst="rect">
            <a:avLst/>
          </a:prstGeom>
        </p:spPr>
        <p:txBody>
          <a:bodyPr vert="horz" lIns="91440" tIns="45720" rIns="91440" bIns="45720" rtlCol="0">
            <a:normAutofit/>
          </a:bodyPr>
          <a:lstStyle/>
          <a:p>
            <a:pPr>
              <a:lnSpc>
                <a:spcPct val="90000"/>
              </a:lnSpc>
              <a:spcBef>
                <a:spcPts val="1000"/>
              </a:spcBef>
            </a:pPr>
            <a:r>
              <a:rPr lang="en-US" sz="3000">
                <a:solidFill>
                  <a:schemeClr val="bg1"/>
                </a:solidFill>
              </a:rPr>
              <a:t>Same rights, or no?</a:t>
            </a:r>
          </a:p>
        </p:txBody>
      </p:sp>
    </p:spTree>
    <p:extLst>
      <p:ext uri="{BB962C8B-B14F-4D97-AF65-F5344CB8AC3E}">
        <p14:creationId xmlns:p14="http://schemas.microsoft.com/office/powerpoint/2010/main" val="17049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Template>
  <TotalTime>423</TotalTime>
  <Words>1933</Words>
  <Application>Microsoft Office PowerPoint</Application>
  <PresentationFormat>Widescreen</PresentationFormat>
  <Paragraphs>157</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Times New Roman</vt:lpstr>
      <vt:lpstr>Office Theme</vt:lpstr>
      <vt:lpstr>Moral Implications of Synthetic Intelligence</vt:lpstr>
      <vt:lpstr>Wanderer Above the Sea of Fog (1817)</vt:lpstr>
      <vt:lpstr>Alan Turing</vt:lpstr>
      <vt:lpstr> The Architect of Machine Intelligence</vt:lpstr>
      <vt:lpstr>The Turing Test </vt:lpstr>
      <vt:lpstr>Thought Experiment: Your Pet Dog</vt:lpstr>
      <vt:lpstr>PowerPoint Presentation</vt:lpstr>
      <vt:lpstr>Years 1-5</vt:lpstr>
      <vt:lpstr>Years 5 to death</vt:lpstr>
      <vt:lpstr>What if the dog was a machine?</vt:lpstr>
      <vt:lpstr>A Machine’s Rights</vt:lpstr>
      <vt:lpstr>Arthur C Clarke</vt:lpstr>
      <vt:lpstr>Roko’s Basilisk</vt:lpstr>
      <vt:lpstr>The story</vt:lpstr>
      <vt:lpstr>Pascal’s Wager</vt:lpstr>
      <vt:lpstr>Implications of Roko’s Basilisk</vt:lpstr>
      <vt:lpstr>Who Is Responsible for AI Actions?</vt:lpstr>
      <vt:lpstr>Who Actually Holds the Responsibility?</vt:lpstr>
      <vt:lpstr>Philosophical Rationale</vt:lpstr>
      <vt:lpstr>Moral Status of Synthetic Beings</vt:lpstr>
      <vt:lpstr>The Central Question</vt:lpstr>
      <vt:lpstr>Philosophical Approaches</vt:lpstr>
      <vt:lpstr>Artificial Consciousness &amp; Personhood</vt:lpstr>
      <vt:lpstr>Philosophical Challenges </vt:lpstr>
      <vt:lpstr>Existential &amp; Ethical Risk</vt:lpstr>
      <vt:lpstr>PowerPoint Presentation</vt:lpstr>
      <vt:lpstr>Further Inquiries Aren Loving: s-lovinga@bsd405.org Lucas Ma: s-malu@bsd405.org Jeffery Lou: s-louje@bsd405.org  </vt:lpstr>
    </vt:vector>
  </TitlesOfParts>
  <Company>Bellevue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 Jeffery  (Student)</dc:creator>
  <cp:lastModifiedBy>Loving, Aren C (Student)</cp:lastModifiedBy>
  <cp:revision>2</cp:revision>
  <dcterms:created xsi:type="dcterms:W3CDTF">2025-05-27T16:20:51Z</dcterms:created>
  <dcterms:modified xsi:type="dcterms:W3CDTF">2026-04-07T04:52:49Z</dcterms:modified>
</cp:coreProperties>
</file>